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460" r:id="rId2"/>
    <p:sldId id="401" r:id="rId3"/>
    <p:sldId id="404" r:id="rId4"/>
    <p:sldId id="405" r:id="rId5"/>
    <p:sldId id="407" r:id="rId6"/>
    <p:sldId id="406" r:id="rId7"/>
    <p:sldId id="408" r:id="rId8"/>
    <p:sldId id="409" r:id="rId9"/>
    <p:sldId id="396" r:id="rId10"/>
    <p:sldId id="397" r:id="rId11"/>
    <p:sldId id="398" r:id="rId12"/>
    <p:sldId id="391" r:id="rId13"/>
    <p:sldId id="385" r:id="rId14"/>
    <p:sldId id="390" r:id="rId15"/>
    <p:sldId id="392" r:id="rId16"/>
    <p:sldId id="433" r:id="rId17"/>
    <p:sldId id="436" r:id="rId18"/>
    <p:sldId id="423" r:id="rId19"/>
    <p:sldId id="437" r:id="rId20"/>
    <p:sldId id="438" r:id="rId21"/>
    <p:sldId id="439" r:id="rId22"/>
    <p:sldId id="440" r:id="rId23"/>
    <p:sldId id="441" r:id="rId24"/>
    <p:sldId id="442" r:id="rId25"/>
    <p:sldId id="447" r:id="rId26"/>
    <p:sldId id="444" r:id="rId27"/>
    <p:sldId id="450" r:id="rId28"/>
    <p:sldId id="451" r:id="rId29"/>
    <p:sldId id="452" r:id="rId30"/>
    <p:sldId id="453" r:id="rId31"/>
    <p:sldId id="454" r:id="rId32"/>
    <p:sldId id="445" r:id="rId33"/>
    <p:sldId id="448" r:id="rId34"/>
    <p:sldId id="455" r:id="rId35"/>
    <p:sldId id="449" r:id="rId36"/>
    <p:sldId id="456" r:id="rId37"/>
    <p:sldId id="457" r:id="rId38"/>
    <p:sldId id="458" r:id="rId39"/>
    <p:sldId id="4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9A9"/>
    <a:srgbClr val="FFFF00"/>
    <a:srgbClr val="000000"/>
    <a:srgbClr val="F8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07B03-8F47-CF43-BB07-8592A74D5AF4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2475E-469F-074F-A97C-CE61A326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7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2475E-469F-074F-A97C-CE61A326BF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5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create this effect, use “Path animation” in the “Animation” tab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8A544-3F6B-7D4E-A446-B09D9E9E0A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1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AF9E-A84D-6743-A20D-1799DC55E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7680-28DF-CC4E-AC58-7527E122D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10325-897B-7447-8E17-A479127F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364D-9310-CF44-9E1C-28DE1745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294C2-1DCE-6746-9842-DB3BFAFF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B2508-A989-DD4C-885D-847E9748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6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0752-898E-7543-B645-C8C24FA2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F184D-A112-E443-BC40-A4CF9A76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D898-88B6-8741-915D-2B9A3830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E884B-5EE6-C448-A2EB-ADCF1D13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086-60CE-2C4B-BA99-08D82B8B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3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A340B-386C-2247-BACA-4EBB36019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8DEFE-3AA9-F145-A4A9-32733507C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197C1-6E98-8C46-9A87-171DE5E9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8479-05E0-344F-80F6-DB10A85F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52146-0A79-2442-9127-97034FEA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1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A67F-2BF7-3548-BCBD-F6971BB0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9870-67B9-3E41-A969-D12B495A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C61AC-0ECF-864F-99F3-46BB6D0C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6791-1006-B443-BD0C-B6010681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BA5A-E42C-7344-849F-3E488103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2DE9-6614-314D-B7C4-5D627365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9EEBC-0A09-C844-9AC2-F83330A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72A54-244E-7F48-963C-CE732112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0DFB6-876B-354C-811F-40BEA9F9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D63FA-286B-0742-9AA6-D715F357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6927-67B5-294E-954E-14424A36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4C45-EFD8-DF40-A146-F50BFAD9A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5230D-A77A-4B4C-81D8-796E3E9AC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D6D0F-3E2B-1A4A-ABEE-CE396383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FD3D5-5A2D-9442-91D5-C7773D10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EDF05-3EBA-C448-882A-72A62D7C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20DF-3605-2045-86F1-691E22BE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57E4-7E16-BC46-AB32-AD9C8DCD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6E54B-56FB-1945-A14A-28E8C0B8D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7004C-A1BE-0D44-816D-D758C2DE6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A7C0F-0EB4-A64C-ADFB-85DA5C367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C952B-B6B6-D143-814A-A187424A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927FF-6A63-4642-B85C-2C386C8C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80B02-82EB-0245-AB1D-9EA580C1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9383-2EFA-2042-8D59-0B79E897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2EAC2-824F-6D4D-8B02-67335FE4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F4A01-A628-5B4D-8A53-C68D59B0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83656-2993-204F-9D65-FDDE6431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F5E0C-2969-234B-B453-B675AACE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26B1E-E242-A941-B56B-5CA41F12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8824D-5F1F-5E47-B96D-B12E41E1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5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C907-580B-5547-B16B-3C83211B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CFA4-DAE1-264D-80A9-25EC25FC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BB0FA-2D54-1C45-AE69-A3D3AB13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CC3DF-4CCE-0F41-9241-C71A8FB3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63644-B84C-064D-88E8-90ADC113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6BFA3-B846-4949-BD60-B4C44A4D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D6C3-B66E-874D-9E49-0D5662B6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EB40E-7BA1-3F4C-AEC4-93E18EE2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43B87-D16A-984C-8AE3-9D76EDFBE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0AFE5-FC40-FB4B-A776-507A5A9B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CD212-83E5-234C-8F92-86B65615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5DEB6-EBBD-F34D-B709-7701F85B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AB837-D3A0-4848-B5D8-ED30474D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123-4EDB-9940-A1E7-C2826958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4A32-F00A-1149-97ED-2BC0B4B2E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7A01-29D5-5F47-968C-3A13C96441C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D6BC7-CB5E-4046-8F86-82142B63F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921CD-D560-1140-8C52-143ABB965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76D9-CB4C-4249-998B-DD39D57FF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8CE95-B551-1A48-8467-9102A94C1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2" t="19106" r="59689" b="50421"/>
          <a:stretch/>
        </p:blipFill>
        <p:spPr>
          <a:xfrm>
            <a:off x="0" y="0"/>
            <a:ext cx="1534886" cy="1359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56192E-CD5D-0346-BF8E-1EF7B4A2B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18" t="19106" r="2551" b="50421"/>
          <a:stretch/>
        </p:blipFill>
        <p:spPr>
          <a:xfrm>
            <a:off x="10657114" y="0"/>
            <a:ext cx="1534886" cy="1359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68834-4770-3B45-B7A7-B88F602DE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57" t="19106" r="21646" b="50421"/>
          <a:stretch/>
        </p:blipFill>
        <p:spPr>
          <a:xfrm>
            <a:off x="1534886" y="-2"/>
            <a:ext cx="9122228" cy="13597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4605A3-8F48-C840-8CEF-146C7CA1FA6A}"/>
              </a:ext>
            </a:extLst>
          </p:cNvPr>
          <p:cNvSpPr/>
          <p:nvPr/>
        </p:nvSpPr>
        <p:spPr>
          <a:xfrm>
            <a:off x="1534886" y="413295"/>
            <a:ext cx="8950234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500" b="1" dirty="0">
                <a:solidFill>
                  <a:srgbClr val="380538"/>
                </a:solidFill>
              </a:rPr>
              <a:t>Research proposals</a:t>
            </a:r>
          </a:p>
          <a:p>
            <a:endParaRPr lang="en-AU" dirty="0">
              <a:solidFill>
                <a:srgbClr val="380538"/>
              </a:solidFill>
            </a:endParaRPr>
          </a:p>
        </p:txBody>
      </p:sp>
      <p:pic>
        <p:nvPicPr>
          <p:cNvPr id="1026" name="Picture 2" descr="man writing on paper">
            <a:extLst>
              <a:ext uri="{FF2B5EF4-FFF2-40B4-BE49-F238E27FC236}">
                <a16:creationId xmlns:a16="http://schemas.microsoft.com/office/drawing/2014/main" id="{8B2141FD-395F-564D-8E60-FB2A6EE9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9706"/>
            <a:ext cx="6096000" cy="54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D1BA0E8-6C7F-3147-9394-D70F02BE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9706"/>
            <a:ext cx="6095999" cy="54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2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CE2C4-0867-EA49-ADFB-E8B093E2A626}"/>
              </a:ext>
            </a:extLst>
          </p:cNvPr>
          <p:cNvSpPr/>
          <p:nvPr/>
        </p:nvSpPr>
        <p:spPr>
          <a:xfrm>
            <a:off x="0" y="6395444"/>
            <a:ext cx="12192000" cy="46255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Criteria to evaluate confirmation of candidature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83D8F-B7D1-F249-BB09-00D76ECEB337}"/>
              </a:ext>
            </a:extLst>
          </p:cNvPr>
          <p:cNvSpPr/>
          <p:nvPr/>
        </p:nvSpPr>
        <p:spPr>
          <a:xfrm>
            <a:off x="0" y="0"/>
            <a:ext cx="40608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Background &amp; foundations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671B-4A6E-6947-9C28-B4D4EAB00E95}"/>
              </a:ext>
            </a:extLst>
          </p:cNvPr>
          <p:cNvSpPr/>
          <p:nvPr/>
        </p:nvSpPr>
        <p:spPr>
          <a:xfrm>
            <a:off x="8131200" y="0"/>
            <a:ext cx="40608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Feasibility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5E570-E553-324B-84A2-7D0341BF8520}"/>
              </a:ext>
            </a:extLst>
          </p:cNvPr>
          <p:cNvSpPr/>
          <p:nvPr/>
        </p:nvSpPr>
        <p:spPr>
          <a:xfrm>
            <a:off x="4060800" y="0"/>
            <a:ext cx="40704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</p:txBody>
      </p:sp>
      <p:pic>
        <p:nvPicPr>
          <p:cNvPr id="6146" name="Picture 2" descr="two men working">
            <a:extLst>
              <a:ext uri="{FF2B5EF4-FFF2-40B4-BE49-F238E27FC236}">
                <a16:creationId xmlns:a16="http://schemas.microsoft.com/office/drawing/2014/main" id="{D0668884-25C7-BB4A-BE90-2FD9E6BF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2" y="554053"/>
            <a:ext cx="40704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ay satellite disc on field">
            <a:extLst>
              <a:ext uri="{FF2B5EF4-FFF2-40B4-BE49-F238E27FC236}">
                <a16:creationId xmlns:a16="http://schemas.microsoft.com/office/drawing/2014/main" id="{F48DF7B5-75EE-DF4B-8825-F672963F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97" y="554053"/>
            <a:ext cx="407039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igh-angle grayscale photography of triangular staircase">
            <a:extLst>
              <a:ext uri="{FF2B5EF4-FFF2-40B4-BE49-F238E27FC236}">
                <a16:creationId xmlns:a16="http://schemas.microsoft.com/office/drawing/2014/main" id="{06F95A19-966B-464C-A4D3-712CDC02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96" y="554052"/>
            <a:ext cx="4060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978F5-FDDD-0941-9FB3-A5E7ED76DECB}"/>
              </a:ext>
            </a:extLst>
          </p:cNvPr>
          <p:cNvSpPr/>
          <p:nvPr/>
        </p:nvSpPr>
        <p:spPr>
          <a:xfrm>
            <a:off x="-9606" y="2946732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Understands the topic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8119B-008C-4743-8A24-F07702949AAC}"/>
              </a:ext>
            </a:extLst>
          </p:cNvPr>
          <p:cNvSpPr/>
          <p:nvPr/>
        </p:nvSpPr>
        <p:spPr>
          <a:xfrm>
            <a:off x="1" y="351111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Aware of controversies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DAEFC-5DC9-5A44-B555-672AA847F628}"/>
              </a:ext>
            </a:extLst>
          </p:cNvPr>
          <p:cNvSpPr/>
          <p:nvPr/>
        </p:nvSpPr>
        <p:spPr>
          <a:xfrm>
            <a:off x="-9607" y="4085499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Research addresses a problem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F63C8-185D-BB46-92A1-6F189FF611E5}"/>
              </a:ext>
            </a:extLst>
          </p:cNvPr>
          <p:cNvSpPr/>
          <p:nvPr/>
        </p:nvSpPr>
        <p:spPr>
          <a:xfrm>
            <a:off x="0" y="464285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Research is unique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BCFE54-7A2B-6941-85F1-CF77A9A835AA}"/>
              </a:ext>
            </a:extLst>
          </p:cNvPr>
          <p:cNvSpPr/>
          <p:nvPr/>
        </p:nvSpPr>
        <p:spPr>
          <a:xfrm>
            <a:off x="4070407" y="2946732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Methods are suitable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F3AC6-401E-9449-9EC3-FAE6963E789E}"/>
              </a:ext>
            </a:extLst>
          </p:cNvPr>
          <p:cNvSpPr/>
          <p:nvPr/>
        </p:nvSpPr>
        <p:spPr>
          <a:xfrm>
            <a:off x="4080014" y="351111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Aware of limitations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25DE3-C623-0246-992D-F30934F872D7}"/>
              </a:ext>
            </a:extLst>
          </p:cNvPr>
          <p:cNvSpPr/>
          <p:nvPr/>
        </p:nvSpPr>
        <p:spPr>
          <a:xfrm>
            <a:off x="4070406" y="4085499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Specific philosophy &amp; methodology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07894-014F-404E-960A-F13FC1662C71}"/>
              </a:ext>
            </a:extLst>
          </p:cNvPr>
          <p:cNvSpPr/>
          <p:nvPr/>
        </p:nvSpPr>
        <p:spPr>
          <a:xfrm>
            <a:off x="4080013" y="464285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Plan to publish &amp; apply</a:t>
            </a:r>
          </a:p>
        </p:txBody>
      </p:sp>
    </p:spTree>
    <p:extLst>
      <p:ext uri="{BB962C8B-B14F-4D97-AF65-F5344CB8AC3E}">
        <p14:creationId xmlns:p14="http://schemas.microsoft.com/office/powerpoint/2010/main" val="370904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CE2C4-0867-EA49-ADFB-E8B093E2A626}"/>
              </a:ext>
            </a:extLst>
          </p:cNvPr>
          <p:cNvSpPr/>
          <p:nvPr/>
        </p:nvSpPr>
        <p:spPr>
          <a:xfrm>
            <a:off x="0" y="6395444"/>
            <a:ext cx="12192000" cy="46255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Criteria to evaluate confirmation of candidature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83D8F-B7D1-F249-BB09-00D76ECEB337}"/>
              </a:ext>
            </a:extLst>
          </p:cNvPr>
          <p:cNvSpPr/>
          <p:nvPr/>
        </p:nvSpPr>
        <p:spPr>
          <a:xfrm>
            <a:off x="0" y="0"/>
            <a:ext cx="40608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Background &amp; foundations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671B-4A6E-6947-9C28-B4D4EAB00E95}"/>
              </a:ext>
            </a:extLst>
          </p:cNvPr>
          <p:cNvSpPr/>
          <p:nvPr/>
        </p:nvSpPr>
        <p:spPr>
          <a:xfrm>
            <a:off x="8131200" y="0"/>
            <a:ext cx="40608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Feasibility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5E570-E553-324B-84A2-7D0341BF8520}"/>
              </a:ext>
            </a:extLst>
          </p:cNvPr>
          <p:cNvSpPr/>
          <p:nvPr/>
        </p:nvSpPr>
        <p:spPr>
          <a:xfrm>
            <a:off x="4060800" y="0"/>
            <a:ext cx="40704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</p:txBody>
      </p:sp>
      <p:pic>
        <p:nvPicPr>
          <p:cNvPr id="6146" name="Picture 2" descr="two men working">
            <a:extLst>
              <a:ext uri="{FF2B5EF4-FFF2-40B4-BE49-F238E27FC236}">
                <a16:creationId xmlns:a16="http://schemas.microsoft.com/office/drawing/2014/main" id="{D0668884-25C7-BB4A-BE90-2FD9E6BF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2" y="554053"/>
            <a:ext cx="40704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ay satellite disc on field">
            <a:extLst>
              <a:ext uri="{FF2B5EF4-FFF2-40B4-BE49-F238E27FC236}">
                <a16:creationId xmlns:a16="http://schemas.microsoft.com/office/drawing/2014/main" id="{F48DF7B5-75EE-DF4B-8825-F672963F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97" y="554053"/>
            <a:ext cx="407039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igh-angle grayscale photography of triangular staircase">
            <a:extLst>
              <a:ext uri="{FF2B5EF4-FFF2-40B4-BE49-F238E27FC236}">
                <a16:creationId xmlns:a16="http://schemas.microsoft.com/office/drawing/2014/main" id="{06F95A19-966B-464C-A4D3-712CDC02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96" y="554052"/>
            <a:ext cx="4060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978F5-FDDD-0941-9FB3-A5E7ED76DECB}"/>
              </a:ext>
            </a:extLst>
          </p:cNvPr>
          <p:cNvSpPr/>
          <p:nvPr/>
        </p:nvSpPr>
        <p:spPr>
          <a:xfrm>
            <a:off x="-9606" y="2946732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Understands the topic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8119B-008C-4743-8A24-F07702949AAC}"/>
              </a:ext>
            </a:extLst>
          </p:cNvPr>
          <p:cNvSpPr/>
          <p:nvPr/>
        </p:nvSpPr>
        <p:spPr>
          <a:xfrm>
            <a:off x="1" y="351111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Aware of controversies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DAEFC-5DC9-5A44-B555-672AA847F628}"/>
              </a:ext>
            </a:extLst>
          </p:cNvPr>
          <p:cNvSpPr/>
          <p:nvPr/>
        </p:nvSpPr>
        <p:spPr>
          <a:xfrm>
            <a:off x="-9607" y="4085499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Research addresses a problem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F63C8-185D-BB46-92A1-6F189FF611E5}"/>
              </a:ext>
            </a:extLst>
          </p:cNvPr>
          <p:cNvSpPr/>
          <p:nvPr/>
        </p:nvSpPr>
        <p:spPr>
          <a:xfrm>
            <a:off x="0" y="464285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Research is unique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BCFE54-7A2B-6941-85F1-CF77A9A835AA}"/>
              </a:ext>
            </a:extLst>
          </p:cNvPr>
          <p:cNvSpPr/>
          <p:nvPr/>
        </p:nvSpPr>
        <p:spPr>
          <a:xfrm>
            <a:off x="4070407" y="2946732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Methods are suitable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F3AC6-401E-9449-9EC3-FAE6963E789E}"/>
              </a:ext>
            </a:extLst>
          </p:cNvPr>
          <p:cNvSpPr/>
          <p:nvPr/>
        </p:nvSpPr>
        <p:spPr>
          <a:xfrm>
            <a:off x="4080014" y="351111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Aware of limitations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25DE3-C623-0246-992D-F30934F872D7}"/>
              </a:ext>
            </a:extLst>
          </p:cNvPr>
          <p:cNvSpPr/>
          <p:nvPr/>
        </p:nvSpPr>
        <p:spPr>
          <a:xfrm>
            <a:off x="4070406" y="4085499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Specific philosophy &amp; methodology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07894-014F-404E-960A-F13FC1662C71}"/>
              </a:ext>
            </a:extLst>
          </p:cNvPr>
          <p:cNvSpPr/>
          <p:nvPr/>
        </p:nvSpPr>
        <p:spPr>
          <a:xfrm>
            <a:off x="4080013" y="464285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Plan to publish &amp; apply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84092E-3B83-E74F-A810-9614FC4DD749}"/>
              </a:ext>
            </a:extLst>
          </p:cNvPr>
          <p:cNvSpPr/>
          <p:nvPr/>
        </p:nvSpPr>
        <p:spPr>
          <a:xfrm>
            <a:off x="8131197" y="2946732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Enough time to collect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A70C88-D5E0-314E-9EA0-AE2CA33CE579}"/>
              </a:ext>
            </a:extLst>
          </p:cNvPr>
          <p:cNvSpPr/>
          <p:nvPr/>
        </p:nvSpPr>
        <p:spPr>
          <a:xfrm>
            <a:off x="8140804" y="351111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Ethical, legal, &amp; safe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A53770-67A4-2E45-8AD1-259DE507C62F}"/>
              </a:ext>
            </a:extLst>
          </p:cNvPr>
          <p:cNvSpPr/>
          <p:nvPr/>
        </p:nvSpPr>
        <p:spPr>
          <a:xfrm>
            <a:off x="8131196" y="4085499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Resources are available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B47DFC-81F7-8545-AE6E-760EBDDCC85D}"/>
              </a:ext>
            </a:extLst>
          </p:cNvPr>
          <p:cNvSpPr/>
          <p:nvPr/>
        </p:nvSpPr>
        <p:spPr>
          <a:xfrm>
            <a:off x="8140803" y="464285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Supervisors are suitable</a:t>
            </a:r>
          </a:p>
        </p:txBody>
      </p:sp>
    </p:spTree>
    <p:extLst>
      <p:ext uri="{BB962C8B-B14F-4D97-AF65-F5344CB8AC3E}">
        <p14:creationId xmlns:p14="http://schemas.microsoft.com/office/powerpoint/2010/main" val="294606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CE2C4-0867-EA49-ADFB-E8B093E2A626}"/>
              </a:ext>
            </a:extLst>
          </p:cNvPr>
          <p:cNvSpPr/>
          <p:nvPr/>
        </p:nvSpPr>
        <p:spPr>
          <a:xfrm>
            <a:off x="0" y="6395444"/>
            <a:ext cx="12192000" cy="46255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 my research too limited or extensive? </a:t>
            </a:r>
          </a:p>
        </p:txBody>
      </p:sp>
      <p:pic>
        <p:nvPicPr>
          <p:cNvPr id="1026" name="Picture 2" descr="black framed eyeglasses on white book page">
            <a:extLst>
              <a:ext uri="{FF2B5EF4-FFF2-40B4-BE49-F238E27FC236}">
                <a16:creationId xmlns:a16="http://schemas.microsoft.com/office/drawing/2014/main" id="{56851130-3086-F24E-B6C8-D205F205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52"/>
            <a:ext cx="406079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83D8F-B7D1-F249-BB09-00D76ECEB337}"/>
              </a:ext>
            </a:extLst>
          </p:cNvPr>
          <p:cNvSpPr/>
          <p:nvPr/>
        </p:nvSpPr>
        <p:spPr>
          <a:xfrm>
            <a:off x="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Relative to publications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671B-4A6E-6947-9C28-B4D4EAB00E95}"/>
              </a:ext>
            </a:extLst>
          </p:cNvPr>
          <p:cNvSpPr/>
          <p:nvPr/>
        </p:nvSpPr>
        <p:spPr>
          <a:xfrm>
            <a:off x="813120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Time to collect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5E570-E553-324B-84A2-7D0341BF8520}"/>
              </a:ext>
            </a:extLst>
          </p:cNvPr>
          <p:cNvSpPr/>
          <p:nvPr/>
        </p:nvSpPr>
        <p:spPr>
          <a:xfrm>
            <a:off x="4060800" y="0"/>
            <a:ext cx="40704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Amount of data collection</a:t>
            </a:r>
          </a:p>
        </p:txBody>
      </p:sp>
      <p:pic>
        <p:nvPicPr>
          <p:cNvPr id="1028" name="Picture 4" descr="selective focus photo of brown and blue hourglass on stones">
            <a:extLst>
              <a:ext uri="{FF2B5EF4-FFF2-40B4-BE49-F238E27FC236}">
                <a16:creationId xmlns:a16="http://schemas.microsoft.com/office/drawing/2014/main" id="{CD2855D1-8A24-804A-A7E7-86F33FF6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99" y="554052"/>
            <a:ext cx="4060801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e of printing papers">
            <a:extLst>
              <a:ext uri="{FF2B5EF4-FFF2-40B4-BE49-F238E27FC236}">
                <a16:creationId xmlns:a16="http://schemas.microsoft.com/office/drawing/2014/main" id="{5AF2827C-714A-5743-897A-031136E9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99" y="554052"/>
            <a:ext cx="4060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6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CE2C4-0867-EA49-ADFB-E8B093E2A626}"/>
              </a:ext>
            </a:extLst>
          </p:cNvPr>
          <p:cNvSpPr/>
          <p:nvPr/>
        </p:nvSpPr>
        <p:spPr>
          <a:xfrm>
            <a:off x="0" y="6395444"/>
            <a:ext cx="12192000" cy="46255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 my research too limited or extensive?</a:t>
            </a:r>
          </a:p>
        </p:txBody>
      </p:sp>
      <p:pic>
        <p:nvPicPr>
          <p:cNvPr id="1026" name="Picture 2" descr="black framed eyeglasses on white book page">
            <a:extLst>
              <a:ext uri="{FF2B5EF4-FFF2-40B4-BE49-F238E27FC236}">
                <a16:creationId xmlns:a16="http://schemas.microsoft.com/office/drawing/2014/main" id="{56851130-3086-F24E-B6C8-D205F205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52"/>
            <a:ext cx="406079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83D8F-B7D1-F249-BB09-00D76ECEB337}"/>
              </a:ext>
            </a:extLst>
          </p:cNvPr>
          <p:cNvSpPr/>
          <p:nvPr/>
        </p:nvSpPr>
        <p:spPr>
          <a:xfrm>
            <a:off x="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Relative to publications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671B-4A6E-6947-9C28-B4D4EAB00E95}"/>
              </a:ext>
            </a:extLst>
          </p:cNvPr>
          <p:cNvSpPr/>
          <p:nvPr/>
        </p:nvSpPr>
        <p:spPr>
          <a:xfrm>
            <a:off x="813120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Time to collect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5E570-E553-324B-84A2-7D0341BF8520}"/>
              </a:ext>
            </a:extLst>
          </p:cNvPr>
          <p:cNvSpPr/>
          <p:nvPr/>
        </p:nvSpPr>
        <p:spPr>
          <a:xfrm>
            <a:off x="4060800" y="0"/>
            <a:ext cx="40704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Amount of data collection</a:t>
            </a:r>
          </a:p>
        </p:txBody>
      </p:sp>
      <p:pic>
        <p:nvPicPr>
          <p:cNvPr id="1028" name="Picture 4" descr="selective focus photo of brown and blue hourglass on stones">
            <a:extLst>
              <a:ext uri="{FF2B5EF4-FFF2-40B4-BE49-F238E27FC236}">
                <a16:creationId xmlns:a16="http://schemas.microsoft.com/office/drawing/2014/main" id="{CD2855D1-8A24-804A-A7E7-86F33FF6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99" y="554052"/>
            <a:ext cx="4060801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e of printing papers">
            <a:extLst>
              <a:ext uri="{FF2B5EF4-FFF2-40B4-BE49-F238E27FC236}">
                <a16:creationId xmlns:a16="http://schemas.microsoft.com/office/drawing/2014/main" id="{5AF2827C-714A-5743-897A-031136E9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99" y="554052"/>
            <a:ext cx="4060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44C66-8C44-AF4D-B999-20029CB7DE3A}"/>
              </a:ext>
            </a:extLst>
          </p:cNvPr>
          <p:cNvSpPr txBox="1"/>
          <p:nvPr/>
        </p:nvSpPr>
        <p:spPr>
          <a:xfrm>
            <a:off x="0" y="3118792"/>
            <a:ext cx="407040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PhD: 3 to 4 ordinary papers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Masters: 1 to 2 ordinary papers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Ordinary: Impact of 1 to 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More in some disciplines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Different in creative fields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362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CE2C4-0867-EA49-ADFB-E8B093E2A626}"/>
              </a:ext>
            </a:extLst>
          </p:cNvPr>
          <p:cNvSpPr/>
          <p:nvPr/>
        </p:nvSpPr>
        <p:spPr>
          <a:xfrm>
            <a:off x="0" y="6395444"/>
            <a:ext cx="12192000" cy="46255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 my research too limited or extensive?</a:t>
            </a:r>
          </a:p>
        </p:txBody>
      </p:sp>
      <p:pic>
        <p:nvPicPr>
          <p:cNvPr id="1026" name="Picture 2" descr="black framed eyeglasses on white book page">
            <a:extLst>
              <a:ext uri="{FF2B5EF4-FFF2-40B4-BE49-F238E27FC236}">
                <a16:creationId xmlns:a16="http://schemas.microsoft.com/office/drawing/2014/main" id="{56851130-3086-F24E-B6C8-D205F205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52"/>
            <a:ext cx="406079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83D8F-B7D1-F249-BB09-00D76ECEB337}"/>
              </a:ext>
            </a:extLst>
          </p:cNvPr>
          <p:cNvSpPr/>
          <p:nvPr/>
        </p:nvSpPr>
        <p:spPr>
          <a:xfrm>
            <a:off x="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Relative to publications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671B-4A6E-6947-9C28-B4D4EAB00E95}"/>
              </a:ext>
            </a:extLst>
          </p:cNvPr>
          <p:cNvSpPr/>
          <p:nvPr/>
        </p:nvSpPr>
        <p:spPr>
          <a:xfrm>
            <a:off x="813120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Time to collect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5E570-E553-324B-84A2-7D0341BF8520}"/>
              </a:ext>
            </a:extLst>
          </p:cNvPr>
          <p:cNvSpPr/>
          <p:nvPr/>
        </p:nvSpPr>
        <p:spPr>
          <a:xfrm>
            <a:off x="4060800" y="0"/>
            <a:ext cx="40704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Amount of data collection</a:t>
            </a:r>
          </a:p>
        </p:txBody>
      </p:sp>
      <p:pic>
        <p:nvPicPr>
          <p:cNvPr id="1028" name="Picture 4" descr="selective focus photo of brown and blue hourglass on stones">
            <a:extLst>
              <a:ext uri="{FF2B5EF4-FFF2-40B4-BE49-F238E27FC236}">
                <a16:creationId xmlns:a16="http://schemas.microsoft.com/office/drawing/2014/main" id="{CD2855D1-8A24-804A-A7E7-86F33FF6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99" y="554052"/>
            <a:ext cx="4060801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e of printing papers">
            <a:extLst>
              <a:ext uri="{FF2B5EF4-FFF2-40B4-BE49-F238E27FC236}">
                <a16:creationId xmlns:a16="http://schemas.microsoft.com/office/drawing/2014/main" id="{5AF2827C-714A-5743-897A-031136E9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99" y="554052"/>
            <a:ext cx="4060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44C66-8C44-AF4D-B999-20029CB7DE3A}"/>
              </a:ext>
            </a:extLst>
          </p:cNvPr>
          <p:cNvSpPr txBox="1"/>
          <p:nvPr/>
        </p:nvSpPr>
        <p:spPr>
          <a:xfrm>
            <a:off x="4157472" y="3594280"/>
            <a:ext cx="40704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Compare to other theses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Example: three surveys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Example: 20 interviews, 20 documents, personal observation</a:t>
            </a:r>
          </a:p>
        </p:txBody>
      </p:sp>
    </p:spTree>
    <p:extLst>
      <p:ext uri="{BB962C8B-B14F-4D97-AF65-F5344CB8AC3E}">
        <p14:creationId xmlns:p14="http://schemas.microsoft.com/office/powerpoint/2010/main" val="150833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CE2C4-0867-EA49-ADFB-E8B093E2A626}"/>
              </a:ext>
            </a:extLst>
          </p:cNvPr>
          <p:cNvSpPr/>
          <p:nvPr/>
        </p:nvSpPr>
        <p:spPr>
          <a:xfrm>
            <a:off x="0" y="6395444"/>
            <a:ext cx="12192000" cy="46255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 my research too limited or extensive?</a:t>
            </a:r>
          </a:p>
        </p:txBody>
      </p:sp>
      <p:pic>
        <p:nvPicPr>
          <p:cNvPr id="1026" name="Picture 2" descr="black framed eyeglasses on white book page">
            <a:extLst>
              <a:ext uri="{FF2B5EF4-FFF2-40B4-BE49-F238E27FC236}">
                <a16:creationId xmlns:a16="http://schemas.microsoft.com/office/drawing/2014/main" id="{56851130-3086-F24E-B6C8-D205F205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52"/>
            <a:ext cx="406079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83D8F-B7D1-F249-BB09-00D76ECEB337}"/>
              </a:ext>
            </a:extLst>
          </p:cNvPr>
          <p:cNvSpPr/>
          <p:nvPr/>
        </p:nvSpPr>
        <p:spPr>
          <a:xfrm>
            <a:off x="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Relative to publications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671B-4A6E-6947-9C28-B4D4EAB00E95}"/>
              </a:ext>
            </a:extLst>
          </p:cNvPr>
          <p:cNvSpPr/>
          <p:nvPr/>
        </p:nvSpPr>
        <p:spPr>
          <a:xfrm>
            <a:off x="8131200" y="0"/>
            <a:ext cx="40608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Time to collect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5E570-E553-324B-84A2-7D0341BF8520}"/>
              </a:ext>
            </a:extLst>
          </p:cNvPr>
          <p:cNvSpPr/>
          <p:nvPr/>
        </p:nvSpPr>
        <p:spPr>
          <a:xfrm>
            <a:off x="4060800" y="0"/>
            <a:ext cx="4070400" cy="554052"/>
          </a:xfrm>
          <a:prstGeom prst="rect">
            <a:avLst/>
          </a:prstGeom>
          <a:solidFill>
            <a:srgbClr val="88D9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Amount of data collection</a:t>
            </a:r>
          </a:p>
        </p:txBody>
      </p:sp>
      <p:pic>
        <p:nvPicPr>
          <p:cNvPr id="1028" name="Picture 4" descr="selective focus photo of brown and blue hourglass on stones">
            <a:extLst>
              <a:ext uri="{FF2B5EF4-FFF2-40B4-BE49-F238E27FC236}">
                <a16:creationId xmlns:a16="http://schemas.microsoft.com/office/drawing/2014/main" id="{CD2855D1-8A24-804A-A7E7-86F33FF6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99" y="554052"/>
            <a:ext cx="4060801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e of printing papers">
            <a:extLst>
              <a:ext uri="{FF2B5EF4-FFF2-40B4-BE49-F238E27FC236}">
                <a16:creationId xmlns:a16="http://schemas.microsoft.com/office/drawing/2014/main" id="{5AF2827C-714A-5743-897A-031136E9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99" y="554052"/>
            <a:ext cx="4060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44C66-8C44-AF4D-B999-20029CB7DE3A}"/>
              </a:ext>
            </a:extLst>
          </p:cNvPr>
          <p:cNvSpPr txBox="1"/>
          <p:nvPr/>
        </p:nvSpPr>
        <p:spPr>
          <a:xfrm>
            <a:off x="8131199" y="3341489"/>
            <a:ext cx="40704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Time to collect and analyze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Include organizing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PhD: 9 to 12 months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Masters: 3 to 6 months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Convert to hours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863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AD71B2-CD3A-6449-AB26-CCFB92870073}"/>
              </a:ext>
            </a:extLst>
          </p:cNvPr>
          <p:cNvGrpSpPr/>
          <p:nvPr/>
        </p:nvGrpSpPr>
        <p:grpSpPr>
          <a:xfrm>
            <a:off x="-41447815" y="-7185227"/>
            <a:ext cx="110874048" cy="1932686"/>
            <a:chOff x="-42929677" y="-7084096"/>
            <a:chExt cx="110874048" cy="19326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1136C0-B4E7-514F-BBD9-FAF56A116262}"/>
                </a:ext>
              </a:extLst>
            </p:cNvPr>
            <p:cNvGrpSpPr/>
            <p:nvPr/>
          </p:nvGrpSpPr>
          <p:grpSpPr>
            <a:xfrm>
              <a:off x="12614582" y="-7077173"/>
              <a:ext cx="55329789" cy="1925763"/>
              <a:chOff x="-46106133" y="7944226"/>
              <a:chExt cx="55329789" cy="1925763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9623C4F-6929-9144-8967-E9D49FDE4A03}"/>
                  </a:ext>
                </a:extLst>
              </p:cNvPr>
              <p:cNvGrpSpPr/>
              <p:nvPr/>
            </p:nvGrpSpPr>
            <p:grpSpPr>
              <a:xfrm>
                <a:off x="-27638104" y="7958074"/>
                <a:ext cx="36861760" cy="1911915"/>
                <a:chOff x="-5329237" y="375816"/>
                <a:chExt cx="36861760" cy="1911915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3C4D618-816C-F546-B667-9F026978A3A3}"/>
                    </a:ext>
                  </a:extLst>
                </p:cNvPr>
                <p:cNvGrpSpPr/>
                <p:nvPr/>
              </p:nvGrpSpPr>
              <p:grpSpPr>
                <a:xfrm>
                  <a:off x="-5329237" y="389664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95E0A6DD-1A86-8349-BC62-B9775F604E31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62" name="Picture 61">
                      <a:extLst>
                        <a:ext uri="{FF2B5EF4-FFF2-40B4-BE49-F238E27FC236}">
                          <a16:creationId xmlns:a16="http://schemas.microsoft.com/office/drawing/2014/main" id="{73B96978-9EBC-8240-A7B0-398AB19E02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62">
                      <a:extLst>
                        <a:ext uri="{FF2B5EF4-FFF2-40B4-BE49-F238E27FC236}">
                          <a16:creationId xmlns:a16="http://schemas.microsoft.com/office/drawing/2014/main" id="{5EE3CAED-A014-9140-B1B6-E52560F5FE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Picture 63">
                      <a:extLst>
                        <a:ext uri="{FF2B5EF4-FFF2-40B4-BE49-F238E27FC236}">
                          <a16:creationId xmlns:a16="http://schemas.microsoft.com/office/drawing/2014/main" id="{F684A881-B242-B14B-AD95-D98588D15F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2709CD35-9BAB-C343-A6E7-30104DD0BA2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B6131504-C4EC-5B47-B5A7-9F30F7817DF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E4689F78-53FE-7B46-8F3B-6E13787DF54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91D5D072-3C2A-B04F-9642-3361AF4EB0D5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56" name="Picture 55">
                      <a:extLst>
                        <a:ext uri="{FF2B5EF4-FFF2-40B4-BE49-F238E27FC236}">
                          <a16:creationId xmlns:a16="http://schemas.microsoft.com/office/drawing/2014/main" id="{99F9B4AF-6338-BC4E-8D6A-6ACF8DDA98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Picture 56">
                      <a:extLst>
                        <a:ext uri="{FF2B5EF4-FFF2-40B4-BE49-F238E27FC236}">
                          <a16:creationId xmlns:a16="http://schemas.microsoft.com/office/drawing/2014/main" id="{F2073B5C-0FC2-2348-ADAF-31C901E64F8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Picture 57">
                      <a:extLst>
                        <a:ext uri="{FF2B5EF4-FFF2-40B4-BE49-F238E27FC236}">
                          <a16:creationId xmlns:a16="http://schemas.microsoft.com/office/drawing/2014/main" id="{1A1E3042-9956-7C45-B4A1-0FECCE7C3C9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E0CC578F-35F4-6441-832F-042187B4D85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3A7E6C0D-65BA-9242-9F26-1AFACF01B44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1FBB9FB9-F168-F248-93E7-6661D476244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E2FF91B5-D09F-E14C-B359-CDF93D35192A}"/>
                    </a:ext>
                  </a:extLst>
                </p:cNvPr>
                <p:cNvGrpSpPr/>
                <p:nvPr/>
              </p:nvGrpSpPr>
              <p:grpSpPr>
                <a:xfrm>
                  <a:off x="13124499" y="375816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B804107B-B4C6-EA4A-9D13-D589C8E8120C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48" name="Picture 47">
                      <a:extLst>
                        <a:ext uri="{FF2B5EF4-FFF2-40B4-BE49-F238E27FC236}">
                          <a16:creationId xmlns:a16="http://schemas.microsoft.com/office/drawing/2014/main" id="{69A195F8-CAEA-204B-90ED-706552AC083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Picture 48">
                      <a:extLst>
                        <a:ext uri="{FF2B5EF4-FFF2-40B4-BE49-F238E27FC236}">
                          <a16:creationId xmlns:a16="http://schemas.microsoft.com/office/drawing/2014/main" id="{88C5CCA2-BB7B-F84E-A05F-ABB7D5A6FE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Picture 49">
                      <a:extLst>
                        <a:ext uri="{FF2B5EF4-FFF2-40B4-BE49-F238E27FC236}">
                          <a16:creationId xmlns:a16="http://schemas.microsoft.com/office/drawing/2014/main" id="{DEEE9F5A-9676-FE4C-A4C5-F949A37F02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0CBB88C6-3ACA-1747-96A9-34DF643C53A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5B112811-DDCA-7746-94D8-C621CA3431A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3D004CA-2E62-2445-820B-ADFAEA71587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186826CE-1B46-9A4D-AF6D-F0BE82998482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42" name="Picture 41">
                      <a:extLst>
                        <a:ext uri="{FF2B5EF4-FFF2-40B4-BE49-F238E27FC236}">
                          <a16:creationId xmlns:a16="http://schemas.microsoft.com/office/drawing/2014/main" id="{CD5C3AB3-DB12-BF4B-9CE0-B95D9BB6C8A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42">
                      <a:extLst>
                        <a:ext uri="{FF2B5EF4-FFF2-40B4-BE49-F238E27FC236}">
                          <a16:creationId xmlns:a16="http://schemas.microsoft.com/office/drawing/2014/main" id="{F061D9CD-3EF7-204B-A7D3-494F8AA137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Picture 43">
                      <a:extLst>
                        <a:ext uri="{FF2B5EF4-FFF2-40B4-BE49-F238E27FC236}">
                          <a16:creationId xmlns:a16="http://schemas.microsoft.com/office/drawing/2014/main" id="{82864231-8C0F-C647-984D-48DF817EDF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B28C209B-473E-3345-ABF3-84445C2E939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4B674CBE-A0D7-484D-A894-EFFABB670D6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1DFC87F6-CCD3-A241-8C21-D17C3BF29F8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03231C7-8D51-5A4E-BDA3-EFA3AC436565}"/>
                  </a:ext>
                </a:extLst>
              </p:cNvPr>
              <p:cNvGrpSpPr/>
              <p:nvPr/>
            </p:nvGrpSpPr>
            <p:grpSpPr>
              <a:xfrm>
                <a:off x="-46106133" y="7944226"/>
                <a:ext cx="18408024" cy="1898067"/>
                <a:chOff x="-2843212" y="218214"/>
                <a:chExt cx="18408024" cy="1898067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2135145E-9A44-8E45-A977-A63595F510E2}"/>
                    </a:ext>
                  </a:extLst>
                </p:cNvPr>
                <p:cNvGrpSpPr/>
                <p:nvPr/>
              </p:nvGrpSpPr>
              <p:grpSpPr>
                <a:xfrm>
                  <a:off x="-2843212" y="225138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C91598D7-7AEE-2C45-B9CD-1878061EDB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52BE9D50-B338-4C41-9CD2-BFE5280976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11EC23D0-0617-5149-9E67-F006AB70C5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C2CE29F0-DC51-564B-ABA8-1E8D6E9EB15E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BEC186D7-0F1D-BA4A-83A8-799F69ED6DF4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3E830ABF-1A5B-EF46-B278-E9E4A8540848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F61CED82-6AD0-964D-9A66-9E5C3B9A1062}"/>
                    </a:ext>
                  </a:extLst>
                </p:cNvPr>
                <p:cNvGrpSpPr/>
                <p:nvPr/>
              </p:nvGrpSpPr>
              <p:grpSpPr>
                <a:xfrm>
                  <a:off x="6360800" y="218214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id="{865CD11A-E77D-3547-9C23-ACCD01CE14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C5BCA46A-37E6-4445-A04D-55C9B46042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B74CED8B-2715-A642-9BBB-3A279241D6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920A368-5B7D-934C-B286-50D00F9ED820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532B8B8E-16C4-0941-A263-5B2E3F7955FC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A613A50B-F012-4541-9243-408D338ECB5D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E1D1B9-1F9B-C244-9F0F-A8287AB24E55}"/>
                </a:ext>
              </a:extLst>
            </p:cNvPr>
            <p:cNvGrpSpPr/>
            <p:nvPr/>
          </p:nvGrpSpPr>
          <p:grpSpPr>
            <a:xfrm>
              <a:off x="-42929677" y="-7084096"/>
              <a:ext cx="55386928" cy="1925763"/>
              <a:chOff x="0" y="-3279562"/>
              <a:chExt cx="55386928" cy="192576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90E1347-0654-DF4A-9244-5F99FD57D747}"/>
                  </a:ext>
                </a:extLst>
              </p:cNvPr>
              <p:cNvGrpSpPr/>
              <p:nvPr/>
            </p:nvGrpSpPr>
            <p:grpSpPr>
              <a:xfrm>
                <a:off x="0" y="-3279562"/>
                <a:ext cx="36861760" cy="1911915"/>
                <a:chOff x="-5329237" y="375816"/>
                <a:chExt cx="36861760" cy="191191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9C7B65E-7A45-8B44-822D-79125FBC7D13}"/>
                    </a:ext>
                  </a:extLst>
                </p:cNvPr>
                <p:cNvGrpSpPr/>
                <p:nvPr/>
              </p:nvGrpSpPr>
              <p:grpSpPr>
                <a:xfrm>
                  <a:off x="-5329237" y="389664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1ED6F2CF-ED08-C540-BB04-724FBA92684B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5" name="Picture 4">
                      <a:extLst>
                        <a:ext uri="{FF2B5EF4-FFF2-40B4-BE49-F238E27FC236}">
                          <a16:creationId xmlns:a16="http://schemas.microsoft.com/office/drawing/2014/main" id="{59400419-E5C0-7E4A-9382-15B1B5F9E5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Picture 5">
                      <a:extLst>
                        <a:ext uri="{FF2B5EF4-FFF2-40B4-BE49-F238E27FC236}">
                          <a16:creationId xmlns:a16="http://schemas.microsoft.com/office/drawing/2014/main" id="{EE391923-FE8B-0C42-81C8-3DFA292FCDA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4234C24D-0A62-A244-979D-6FC429BD3F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12984D53-0DFA-9E46-B794-1BD1B67812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0AD433B-B27C-6846-9C97-30A892008F0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FD811172-96EE-1143-908D-27D1362E017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1DD93005-487A-4341-86C0-C00ADDBA1A97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14" name="Picture 13">
                      <a:extLst>
                        <a:ext uri="{FF2B5EF4-FFF2-40B4-BE49-F238E27FC236}">
                          <a16:creationId xmlns:a16="http://schemas.microsoft.com/office/drawing/2014/main" id="{21885031-E78B-DB45-B7B6-9C20C556511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FE226B14-B3EA-874F-B116-5FD2B7D8884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>
                      <a:extLst>
                        <a:ext uri="{FF2B5EF4-FFF2-40B4-BE49-F238E27FC236}">
                          <a16:creationId xmlns:a16="http://schemas.microsoft.com/office/drawing/2014/main" id="{E17B1A34-2054-224A-93A8-4EF63D6C20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F6FA201D-8623-FE46-83B2-2281F9B98AA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B8A10DF-98BF-F048-9E26-1A6D3F259EB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C61BE540-8E86-D64F-9F29-F34F97C80ED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09530179-2BDB-9149-A8D9-D5C056C751CE}"/>
                    </a:ext>
                  </a:extLst>
                </p:cNvPr>
                <p:cNvGrpSpPr/>
                <p:nvPr/>
              </p:nvGrpSpPr>
              <p:grpSpPr>
                <a:xfrm>
                  <a:off x="13124499" y="375816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137C6677-26DC-5440-B149-209647062EAA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30" name="Picture 29">
                      <a:extLst>
                        <a:ext uri="{FF2B5EF4-FFF2-40B4-BE49-F238E27FC236}">
                          <a16:creationId xmlns:a16="http://schemas.microsoft.com/office/drawing/2014/main" id="{9F8DCDFD-ED44-2444-A20C-CE23A4948A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Picture 30">
                      <a:extLst>
                        <a:ext uri="{FF2B5EF4-FFF2-40B4-BE49-F238E27FC236}">
                          <a16:creationId xmlns:a16="http://schemas.microsoft.com/office/drawing/2014/main" id="{DF9DE35F-E8FA-6442-8EBE-872C4842D6D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>
                      <a:extLst>
                        <a:ext uri="{FF2B5EF4-FFF2-40B4-BE49-F238E27FC236}">
                          <a16:creationId xmlns:a16="http://schemas.microsoft.com/office/drawing/2014/main" id="{34DF3F22-F064-E142-B09D-D397D028D8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DA5401EE-AC7A-A242-8708-F7B578D8877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F0F21363-1C24-3F4F-AB49-A88BBAB2BAE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28BFC332-886B-2E4A-9F0F-1A9231AD21F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C0BD96BA-EA79-B545-A405-F1BA9D0ED2B5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24" name="Picture 23">
                      <a:extLst>
                        <a:ext uri="{FF2B5EF4-FFF2-40B4-BE49-F238E27FC236}">
                          <a16:creationId xmlns:a16="http://schemas.microsoft.com/office/drawing/2014/main" id="{D90A9ACA-CBAB-2747-AA49-041A5CA434B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24">
                      <a:extLst>
                        <a:ext uri="{FF2B5EF4-FFF2-40B4-BE49-F238E27FC236}">
                          <a16:creationId xmlns:a16="http://schemas.microsoft.com/office/drawing/2014/main" id="{36A9F05A-C102-234E-B8F7-6C843C9ACF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25">
                      <a:extLst>
                        <a:ext uri="{FF2B5EF4-FFF2-40B4-BE49-F238E27FC236}">
                          <a16:creationId xmlns:a16="http://schemas.microsoft.com/office/drawing/2014/main" id="{F5F77BF2-412C-7241-AB75-3676D7C478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AB25725C-5726-D24C-81D9-7D7ABDED01A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ECB65CCD-B25A-3940-B14A-EB9784AAB8B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97AF85DC-0E40-E346-AD4D-1FDF20D27E2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9A584E-7733-D24E-89A5-59611154F78D}"/>
                  </a:ext>
                </a:extLst>
              </p:cNvPr>
              <p:cNvGrpSpPr/>
              <p:nvPr/>
            </p:nvGrpSpPr>
            <p:grpSpPr>
              <a:xfrm>
                <a:off x="36978904" y="-3251866"/>
                <a:ext cx="18408024" cy="1898067"/>
                <a:chOff x="-2843212" y="218214"/>
                <a:chExt cx="18408024" cy="1898067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380689E1-C14B-474D-B490-E49094F93348}"/>
                    </a:ext>
                  </a:extLst>
                </p:cNvPr>
                <p:cNvGrpSpPr/>
                <p:nvPr/>
              </p:nvGrpSpPr>
              <p:grpSpPr>
                <a:xfrm>
                  <a:off x="-2843212" y="225138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156" name="Picture 155">
                    <a:extLst>
                      <a:ext uri="{FF2B5EF4-FFF2-40B4-BE49-F238E27FC236}">
                        <a16:creationId xmlns:a16="http://schemas.microsoft.com/office/drawing/2014/main" id="{931C1085-B5F5-084E-9DB8-7F47F10516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>
                    <a:extLst>
                      <a:ext uri="{FF2B5EF4-FFF2-40B4-BE49-F238E27FC236}">
                        <a16:creationId xmlns:a16="http://schemas.microsoft.com/office/drawing/2014/main" id="{F3D791D0-36AB-894D-9E0E-0253152A24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>
                    <a:extLst>
                      <a:ext uri="{FF2B5EF4-FFF2-40B4-BE49-F238E27FC236}">
                        <a16:creationId xmlns:a16="http://schemas.microsoft.com/office/drawing/2014/main" id="{3620730C-0892-7347-90A0-F5AE2215FE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E010F389-CD72-C143-B873-663AB31AA1E7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5BB5E585-855F-254D-AFD5-B337366A0E27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1E2A875D-CE3E-4A4F-981D-33469793E9A7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74AC9CF-6F37-324C-96B6-21FD53ECE484}"/>
                    </a:ext>
                  </a:extLst>
                </p:cNvPr>
                <p:cNvGrpSpPr/>
                <p:nvPr/>
              </p:nvGrpSpPr>
              <p:grpSpPr>
                <a:xfrm>
                  <a:off x="6360800" y="218214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150" name="Picture 149">
                    <a:extLst>
                      <a:ext uri="{FF2B5EF4-FFF2-40B4-BE49-F238E27FC236}">
                        <a16:creationId xmlns:a16="http://schemas.microsoft.com/office/drawing/2014/main" id="{BA058448-3B21-6141-BBEA-205A60975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>
                    <a:extLst>
                      <a:ext uri="{FF2B5EF4-FFF2-40B4-BE49-F238E27FC236}">
                        <a16:creationId xmlns:a16="http://schemas.microsoft.com/office/drawing/2014/main" id="{90C5D039-E52F-3A4F-AC9F-524E53DE2A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151">
                    <a:extLst>
                      <a:ext uri="{FF2B5EF4-FFF2-40B4-BE49-F238E27FC236}">
                        <a16:creationId xmlns:a16="http://schemas.microsoft.com/office/drawing/2014/main" id="{EE3B7491-CB24-6E4B-AC51-D196456B14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594F5F9D-B12F-4048-801C-682AF57B7AD7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2A7BDE19-ED07-0D48-89AC-7632F5023EC1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621B28A7-F178-0A45-B378-A797731C5AF5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D0A64BE-89B4-2F41-9E72-4C8BECADFF47}"/>
              </a:ext>
            </a:extLst>
          </p:cNvPr>
          <p:cNvGrpSpPr/>
          <p:nvPr/>
        </p:nvGrpSpPr>
        <p:grpSpPr>
          <a:xfrm>
            <a:off x="-38430298" y="15696545"/>
            <a:ext cx="110874048" cy="1932686"/>
            <a:chOff x="-42929677" y="-7084096"/>
            <a:chExt cx="110874048" cy="1932686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3C34879-E497-CA4C-B4DE-4D0FA9189942}"/>
                </a:ext>
              </a:extLst>
            </p:cNvPr>
            <p:cNvGrpSpPr/>
            <p:nvPr/>
          </p:nvGrpSpPr>
          <p:grpSpPr>
            <a:xfrm>
              <a:off x="12614582" y="-7077173"/>
              <a:ext cx="55329789" cy="1925763"/>
              <a:chOff x="-46106133" y="7944226"/>
              <a:chExt cx="55329789" cy="1925763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B5CD8CF-DB0D-614F-B6EA-CA24348BCB2E}"/>
                  </a:ext>
                </a:extLst>
              </p:cNvPr>
              <p:cNvGrpSpPr/>
              <p:nvPr/>
            </p:nvGrpSpPr>
            <p:grpSpPr>
              <a:xfrm>
                <a:off x="-27638104" y="7958074"/>
                <a:ext cx="36861760" cy="1911915"/>
                <a:chOff x="-5329237" y="375816"/>
                <a:chExt cx="36861760" cy="1911915"/>
              </a:xfrm>
            </p:grpSpPr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218AC536-7CA8-AB46-86A9-9303852EA3B1}"/>
                    </a:ext>
                  </a:extLst>
                </p:cNvPr>
                <p:cNvGrpSpPr/>
                <p:nvPr/>
              </p:nvGrpSpPr>
              <p:grpSpPr>
                <a:xfrm>
                  <a:off x="-5329237" y="389664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0104F5F8-EC4C-3540-82FC-086D6DCE6021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251" name="Picture 250">
                      <a:extLst>
                        <a:ext uri="{FF2B5EF4-FFF2-40B4-BE49-F238E27FC236}">
                          <a16:creationId xmlns:a16="http://schemas.microsoft.com/office/drawing/2014/main" id="{7CBBA811-C15F-8842-81D8-7599AE22D9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2" name="Picture 251">
                      <a:extLst>
                        <a:ext uri="{FF2B5EF4-FFF2-40B4-BE49-F238E27FC236}">
                          <a16:creationId xmlns:a16="http://schemas.microsoft.com/office/drawing/2014/main" id="{FC316796-EE7F-EE46-A9EA-D1758A5570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3" name="Picture 252">
                      <a:extLst>
                        <a:ext uri="{FF2B5EF4-FFF2-40B4-BE49-F238E27FC236}">
                          <a16:creationId xmlns:a16="http://schemas.microsoft.com/office/drawing/2014/main" id="{70B28031-1969-034C-B1BB-F2805954F2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96836B7-CF3B-2A47-BE40-85D0FEAD9AB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41456F22-A567-D74D-BAE1-95752BC2ACA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DA70C1E9-3794-E745-B91F-C64903A4C9C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D9540390-D43B-B446-8CE4-79297A61623A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245" name="Picture 244">
                      <a:extLst>
                        <a:ext uri="{FF2B5EF4-FFF2-40B4-BE49-F238E27FC236}">
                          <a16:creationId xmlns:a16="http://schemas.microsoft.com/office/drawing/2014/main" id="{B7D94F7E-D245-5244-8E25-5E874D2ED6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6" name="Picture 245">
                      <a:extLst>
                        <a:ext uri="{FF2B5EF4-FFF2-40B4-BE49-F238E27FC236}">
                          <a16:creationId xmlns:a16="http://schemas.microsoft.com/office/drawing/2014/main" id="{147A6F07-1EF1-A04B-97E0-6E7EB3666A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7" name="Picture 246">
                      <a:extLst>
                        <a:ext uri="{FF2B5EF4-FFF2-40B4-BE49-F238E27FC236}">
                          <a16:creationId xmlns:a16="http://schemas.microsoft.com/office/drawing/2014/main" id="{4EAE7815-C88F-904B-B0D3-88040DB71A8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957B9C0D-2130-D245-B7BD-05AB5636D4E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DED6102A-31DE-AF41-BE89-FC840F3AA76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2A997A43-9073-CC4A-92DE-45741B6CED3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7C03C658-0DB1-3C40-8D83-600775BC2115}"/>
                    </a:ext>
                  </a:extLst>
                </p:cNvPr>
                <p:cNvGrpSpPr/>
                <p:nvPr/>
              </p:nvGrpSpPr>
              <p:grpSpPr>
                <a:xfrm>
                  <a:off x="13124499" y="375816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8576D742-BB56-CF43-B083-56295FD2E060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237" name="Picture 236">
                      <a:extLst>
                        <a:ext uri="{FF2B5EF4-FFF2-40B4-BE49-F238E27FC236}">
                          <a16:creationId xmlns:a16="http://schemas.microsoft.com/office/drawing/2014/main" id="{E8A8B057-34A7-5B4F-8271-D19E0BC62F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8" name="Picture 237">
                      <a:extLst>
                        <a:ext uri="{FF2B5EF4-FFF2-40B4-BE49-F238E27FC236}">
                          <a16:creationId xmlns:a16="http://schemas.microsoft.com/office/drawing/2014/main" id="{48A0CA87-6C17-9E4F-A350-FE2671EBE6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9" name="Picture 238">
                      <a:extLst>
                        <a:ext uri="{FF2B5EF4-FFF2-40B4-BE49-F238E27FC236}">
                          <a16:creationId xmlns:a16="http://schemas.microsoft.com/office/drawing/2014/main" id="{3DDEF01F-C477-5D40-9771-384D4E5475B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F23A4619-41C1-4547-81B9-155DEF22272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Rectangle 240">
                      <a:extLst>
                        <a:ext uri="{FF2B5EF4-FFF2-40B4-BE49-F238E27FC236}">
                          <a16:creationId xmlns:a16="http://schemas.microsoft.com/office/drawing/2014/main" id="{852CFCE7-1FD1-394C-AC56-C794F430ADD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2134E1A6-49BC-6348-8EB6-F26DA8AE753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C0BB2F6E-80EA-5C45-B9A0-121A83A6A3DA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231" name="Picture 230">
                      <a:extLst>
                        <a:ext uri="{FF2B5EF4-FFF2-40B4-BE49-F238E27FC236}">
                          <a16:creationId xmlns:a16="http://schemas.microsoft.com/office/drawing/2014/main" id="{19808634-0442-7F46-83ED-7B91B783C1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2" name="Picture 231">
                      <a:extLst>
                        <a:ext uri="{FF2B5EF4-FFF2-40B4-BE49-F238E27FC236}">
                          <a16:creationId xmlns:a16="http://schemas.microsoft.com/office/drawing/2014/main" id="{EC2252CD-9CC0-454F-ABB9-7109A655B0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3" name="Picture 232">
                      <a:extLst>
                        <a:ext uri="{FF2B5EF4-FFF2-40B4-BE49-F238E27FC236}">
                          <a16:creationId xmlns:a16="http://schemas.microsoft.com/office/drawing/2014/main" id="{A0637E31-ADA8-354E-A075-91CFD8EADC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FDEA01F9-EA33-8E4F-8EEA-9D726FEB0B9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D272B6C1-566D-2A49-9A33-4A617B47948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7E1EFB09-BB9E-2347-9FAB-9406C7658EF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0E2C9DDA-508A-BC47-9C67-A3D2BAF28850}"/>
                  </a:ext>
                </a:extLst>
              </p:cNvPr>
              <p:cNvGrpSpPr/>
              <p:nvPr/>
            </p:nvGrpSpPr>
            <p:grpSpPr>
              <a:xfrm>
                <a:off x="-46106133" y="7944226"/>
                <a:ext cx="18408024" cy="1898067"/>
                <a:chOff x="-2843212" y="218214"/>
                <a:chExt cx="18408024" cy="1898067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5DDE42EC-4A9D-D641-91D3-606AD4C21CA1}"/>
                    </a:ext>
                  </a:extLst>
                </p:cNvPr>
                <p:cNvGrpSpPr/>
                <p:nvPr/>
              </p:nvGrpSpPr>
              <p:grpSpPr>
                <a:xfrm>
                  <a:off x="-2843212" y="225138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221" name="Picture 220">
                    <a:extLst>
                      <a:ext uri="{FF2B5EF4-FFF2-40B4-BE49-F238E27FC236}">
                        <a16:creationId xmlns:a16="http://schemas.microsoft.com/office/drawing/2014/main" id="{7D25D2A8-89E7-154B-B9F0-9FF570E456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222" name="Picture 221">
                    <a:extLst>
                      <a:ext uri="{FF2B5EF4-FFF2-40B4-BE49-F238E27FC236}">
                        <a16:creationId xmlns:a16="http://schemas.microsoft.com/office/drawing/2014/main" id="{CA7C4D3B-A24F-AF43-B9F5-37A46EAF66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223" name="Picture 222">
                    <a:extLst>
                      <a:ext uri="{FF2B5EF4-FFF2-40B4-BE49-F238E27FC236}">
                        <a16:creationId xmlns:a16="http://schemas.microsoft.com/office/drawing/2014/main" id="{3EAFD418-3022-3F4D-864F-A793AD0F4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FD6E9967-9432-E94B-9393-40578E07C28E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70673594-6869-1045-B0C5-FF21CA815EE2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771B62F6-3AA0-8F42-995D-BC2BD284D59D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A4E4DC9B-2047-FF4B-B8A6-D1B9979CE787}"/>
                    </a:ext>
                  </a:extLst>
                </p:cNvPr>
                <p:cNvGrpSpPr/>
                <p:nvPr/>
              </p:nvGrpSpPr>
              <p:grpSpPr>
                <a:xfrm>
                  <a:off x="6360800" y="218214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215" name="Picture 214">
                    <a:extLst>
                      <a:ext uri="{FF2B5EF4-FFF2-40B4-BE49-F238E27FC236}">
                        <a16:creationId xmlns:a16="http://schemas.microsoft.com/office/drawing/2014/main" id="{E3858621-6176-8B4B-BC7B-A6472FBC5F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216" name="Picture 215">
                    <a:extLst>
                      <a:ext uri="{FF2B5EF4-FFF2-40B4-BE49-F238E27FC236}">
                        <a16:creationId xmlns:a16="http://schemas.microsoft.com/office/drawing/2014/main" id="{9EE5BAAF-E0C4-294C-AB8E-DE0239F7A5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217" name="Picture 216">
                    <a:extLst>
                      <a:ext uri="{FF2B5EF4-FFF2-40B4-BE49-F238E27FC236}">
                        <a16:creationId xmlns:a16="http://schemas.microsoft.com/office/drawing/2014/main" id="{035D8847-C051-6D43-822F-DFD6C4FDDF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2BEA6350-08F3-0940-8AB2-7858C0AF43CF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4B98CC63-B3A7-584E-81C2-9781663E43EE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A064ED1A-228D-FE45-8AB8-88395C373360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AF2FC26-94F7-014A-AFAE-E328C2634F23}"/>
                </a:ext>
              </a:extLst>
            </p:cNvPr>
            <p:cNvGrpSpPr/>
            <p:nvPr/>
          </p:nvGrpSpPr>
          <p:grpSpPr>
            <a:xfrm>
              <a:off x="-42929677" y="-7084096"/>
              <a:ext cx="55386928" cy="1925763"/>
              <a:chOff x="0" y="-3279562"/>
              <a:chExt cx="55386928" cy="1925763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A1CB047-1B92-7342-B49A-05C7B0921739}"/>
                  </a:ext>
                </a:extLst>
              </p:cNvPr>
              <p:cNvGrpSpPr/>
              <p:nvPr/>
            </p:nvGrpSpPr>
            <p:grpSpPr>
              <a:xfrm>
                <a:off x="0" y="-3279562"/>
                <a:ext cx="36861760" cy="1911915"/>
                <a:chOff x="-5329237" y="375816"/>
                <a:chExt cx="36861760" cy="1911915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4A2F9932-64F6-F446-8F7C-02212ED59434}"/>
                    </a:ext>
                  </a:extLst>
                </p:cNvPr>
                <p:cNvGrpSpPr/>
                <p:nvPr/>
              </p:nvGrpSpPr>
              <p:grpSpPr>
                <a:xfrm>
                  <a:off x="-5329237" y="389664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4D89ADB8-6215-DD41-B63D-3A547F28F6AC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205" name="Picture 204">
                      <a:extLst>
                        <a:ext uri="{FF2B5EF4-FFF2-40B4-BE49-F238E27FC236}">
                          <a16:creationId xmlns:a16="http://schemas.microsoft.com/office/drawing/2014/main" id="{D8BA18D1-653A-1045-A8E2-B27D1C6051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6" name="Picture 205">
                      <a:extLst>
                        <a:ext uri="{FF2B5EF4-FFF2-40B4-BE49-F238E27FC236}">
                          <a16:creationId xmlns:a16="http://schemas.microsoft.com/office/drawing/2014/main" id="{88FAD104-6716-FE4B-8155-93EFFCBC3C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7" name="Picture 206">
                      <a:extLst>
                        <a:ext uri="{FF2B5EF4-FFF2-40B4-BE49-F238E27FC236}">
                          <a16:creationId xmlns:a16="http://schemas.microsoft.com/office/drawing/2014/main" id="{F6695F75-71AB-9547-AAFF-6826B262D12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38C75536-A108-ED4B-A9BE-5B2A09750AD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A4B3296C-A65D-8D4B-A738-67E886298D0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5D65D131-F6E7-5547-9E3D-3F048DD534A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8" name="Group 197">
                    <a:extLst>
                      <a:ext uri="{FF2B5EF4-FFF2-40B4-BE49-F238E27FC236}">
                        <a16:creationId xmlns:a16="http://schemas.microsoft.com/office/drawing/2014/main" id="{229E5D44-BE9F-9C43-9F6C-B629D25D74CE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199" name="Picture 198">
                      <a:extLst>
                        <a:ext uri="{FF2B5EF4-FFF2-40B4-BE49-F238E27FC236}">
                          <a16:creationId xmlns:a16="http://schemas.microsoft.com/office/drawing/2014/main" id="{71506714-F798-B64C-9654-89B6DDCB671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0" name="Picture 199">
                      <a:extLst>
                        <a:ext uri="{FF2B5EF4-FFF2-40B4-BE49-F238E27FC236}">
                          <a16:creationId xmlns:a16="http://schemas.microsoft.com/office/drawing/2014/main" id="{3CF0DB0A-FA0C-AF4F-ACB5-0FD7DACD73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1" name="Picture 200">
                      <a:extLst>
                        <a:ext uri="{FF2B5EF4-FFF2-40B4-BE49-F238E27FC236}">
                          <a16:creationId xmlns:a16="http://schemas.microsoft.com/office/drawing/2014/main" id="{A2A9822C-0A0C-CB4B-9235-05EAC52F096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C1BF5EA8-5533-0B4A-87C2-AE2ACE7E12A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036BD494-A665-314D-92A3-8AFB2BC3B36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BE080B58-DBD9-A34C-AF7F-2067F1677E5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5C15D401-0523-5D4A-83EE-E4142E7DDEB4}"/>
                    </a:ext>
                  </a:extLst>
                </p:cNvPr>
                <p:cNvGrpSpPr/>
                <p:nvPr/>
              </p:nvGrpSpPr>
              <p:grpSpPr>
                <a:xfrm>
                  <a:off x="13124499" y="375816"/>
                  <a:ext cx="18408024" cy="1898067"/>
                  <a:chOff x="-2843212" y="218214"/>
                  <a:chExt cx="18408024" cy="1898067"/>
                </a:xfrm>
              </p:grpSpPr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43F47AC9-A8BD-334C-A252-9A9B18C2AD11}"/>
                      </a:ext>
                    </a:extLst>
                  </p:cNvPr>
                  <p:cNvGrpSpPr/>
                  <p:nvPr/>
                </p:nvGrpSpPr>
                <p:grpSpPr>
                  <a:xfrm>
                    <a:off x="-2843212" y="225138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191" name="Picture 190">
                      <a:extLst>
                        <a:ext uri="{FF2B5EF4-FFF2-40B4-BE49-F238E27FC236}">
                          <a16:creationId xmlns:a16="http://schemas.microsoft.com/office/drawing/2014/main" id="{02047E9F-42C6-1648-9011-7B02DFB3B1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2" name="Picture 191">
                      <a:extLst>
                        <a:ext uri="{FF2B5EF4-FFF2-40B4-BE49-F238E27FC236}">
                          <a16:creationId xmlns:a16="http://schemas.microsoft.com/office/drawing/2014/main" id="{A307BB16-B3DA-A647-9819-4E9E06A883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3" name="Picture 192">
                      <a:extLst>
                        <a:ext uri="{FF2B5EF4-FFF2-40B4-BE49-F238E27FC236}">
                          <a16:creationId xmlns:a16="http://schemas.microsoft.com/office/drawing/2014/main" id="{BB074CAF-61F1-F54A-B9F7-3368FC787F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5478B409-4579-3E48-BC73-16E88AB69FE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D17A53E9-22C5-0549-B809-55EB3A27FF8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69CA563D-ABA9-DD4C-9551-F8E606EFA33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EB12229B-06E5-3B48-9036-56252A3D4763}"/>
                      </a:ext>
                    </a:extLst>
                  </p:cNvPr>
                  <p:cNvGrpSpPr/>
                  <p:nvPr/>
                </p:nvGrpSpPr>
                <p:grpSpPr>
                  <a:xfrm>
                    <a:off x="6360800" y="218214"/>
                    <a:ext cx="9204012" cy="1891143"/>
                    <a:chOff x="1" y="-3462"/>
                    <a:chExt cx="9204012" cy="1891143"/>
                  </a:xfrm>
                </p:grpSpPr>
                <p:pic>
                  <p:nvPicPr>
                    <p:cNvPr id="185" name="Picture 184">
                      <a:extLst>
                        <a:ext uri="{FF2B5EF4-FFF2-40B4-BE49-F238E27FC236}">
                          <a16:creationId xmlns:a16="http://schemas.microsoft.com/office/drawing/2014/main" id="{545C26CC-33D1-1140-A20A-D70DD084C1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086476" y="0"/>
                      <a:ext cx="3043239" cy="18842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6" name="Picture 185">
                      <a:extLst>
                        <a:ext uri="{FF2B5EF4-FFF2-40B4-BE49-F238E27FC236}">
                          <a16:creationId xmlns:a16="http://schemas.microsoft.com/office/drawing/2014/main" id="{1984FF3C-A3E5-C94B-8432-650815C415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" y="1"/>
                      <a:ext cx="3043238" cy="18842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7" name="Picture 186">
                      <a:extLst>
                        <a:ext uri="{FF2B5EF4-FFF2-40B4-BE49-F238E27FC236}">
                          <a16:creationId xmlns:a16="http://schemas.microsoft.com/office/drawing/2014/main" id="{1C826D5B-7203-7D41-9BD8-F02B16658D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043239" y="0"/>
                      <a:ext cx="3043239" cy="1887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B4BE8D68-9918-254B-8E43-B9A7B700762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017518" y="-3461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E8E58661-07CF-2C48-9789-5B1A69E2C99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60755" y="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DA833665-5614-6445-95ED-DEFBF41E39A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106858" y="-3462"/>
                      <a:ext cx="97155" cy="1884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3F39E14-9911-0640-B529-44FAA82688B8}"/>
                  </a:ext>
                </a:extLst>
              </p:cNvPr>
              <p:cNvGrpSpPr/>
              <p:nvPr/>
            </p:nvGrpSpPr>
            <p:grpSpPr>
              <a:xfrm>
                <a:off x="36978904" y="-3251866"/>
                <a:ext cx="18408024" cy="1898067"/>
                <a:chOff x="-2843212" y="218214"/>
                <a:chExt cx="18408024" cy="1898067"/>
              </a:xfrm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4CE509C5-974E-7D43-9A22-65E701866541}"/>
                    </a:ext>
                  </a:extLst>
                </p:cNvPr>
                <p:cNvGrpSpPr/>
                <p:nvPr/>
              </p:nvGrpSpPr>
              <p:grpSpPr>
                <a:xfrm>
                  <a:off x="-2843212" y="225138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175" name="Picture 174">
                    <a:extLst>
                      <a:ext uri="{FF2B5EF4-FFF2-40B4-BE49-F238E27FC236}">
                        <a16:creationId xmlns:a16="http://schemas.microsoft.com/office/drawing/2014/main" id="{A51C6D6E-B6B3-A04E-ADF0-5D0CB1A70E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176" name="Picture 175">
                    <a:extLst>
                      <a:ext uri="{FF2B5EF4-FFF2-40B4-BE49-F238E27FC236}">
                        <a16:creationId xmlns:a16="http://schemas.microsoft.com/office/drawing/2014/main" id="{4FCA36EB-0349-2C42-B60E-46E92FA6C1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177" name="Picture 176">
                    <a:extLst>
                      <a:ext uri="{FF2B5EF4-FFF2-40B4-BE49-F238E27FC236}">
                        <a16:creationId xmlns:a16="http://schemas.microsoft.com/office/drawing/2014/main" id="{6199B957-FA64-7C41-A0F6-6D19804940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8F3580-1F0B-3441-96CB-30387D48FDE8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28098A2C-07EF-8841-A63C-25E6FE407D80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9DAFBF41-2102-474C-BEC7-66B48CCB9909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DDCB0DC-0EB8-4E41-9B66-731919631955}"/>
                    </a:ext>
                  </a:extLst>
                </p:cNvPr>
                <p:cNvGrpSpPr/>
                <p:nvPr/>
              </p:nvGrpSpPr>
              <p:grpSpPr>
                <a:xfrm>
                  <a:off x="6360800" y="218214"/>
                  <a:ext cx="9204012" cy="1891143"/>
                  <a:chOff x="1" y="-3462"/>
                  <a:chExt cx="9204012" cy="1891143"/>
                </a:xfrm>
              </p:grpSpPr>
              <p:pic>
                <p:nvPicPr>
                  <p:cNvPr id="169" name="Picture 168">
                    <a:extLst>
                      <a:ext uri="{FF2B5EF4-FFF2-40B4-BE49-F238E27FC236}">
                        <a16:creationId xmlns:a16="http://schemas.microsoft.com/office/drawing/2014/main" id="{BEEAC455-8FB3-0943-B19B-DB68629012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86476" y="0"/>
                    <a:ext cx="3043239" cy="1884219"/>
                  </a:xfrm>
                  <a:prstGeom prst="rect">
                    <a:avLst/>
                  </a:prstGeom>
                </p:spPr>
              </p:pic>
              <p:pic>
                <p:nvPicPr>
                  <p:cNvPr id="170" name="Picture 169">
                    <a:extLst>
                      <a:ext uri="{FF2B5EF4-FFF2-40B4-BE49-F238E27FC236}">
                        <a16:creationId xmlns:a16="http://schemas.microsoft.com/office/drawing/2014/main" id="{27DD16AF-C157-7D40-A0E7-24D03AEA30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" y="1"/>
                    <a:ext cx="3043238" cy="1884218"/>
                  </a:xfrm>
                  <a:prstGeom prst="rect">
                    <a:avLst/>
                  </a:prstGeom>
                </p:spPr>
              </p:pic>
              <p:pic>
                <p:nvPicPr>
                  <p:cNvPr id="171" name="Picture 170">
                    <a:extLst>
                      <a:ext uri="{FF2B5EF4-FFF2-40B4-BE49-F238E27FC236}">
                        <a16:creationId xmlns:a16="http://schemas.microsoft.com/office/drawing/2014/main" id="{1568E9AC-159D-C541-9958-B31E2FEBAD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043239" y="0"/>
                    <a:ext cx="3043239" cy="1887681"/>
                  </a:xfrm>
                  <a:prstGeom prst="rect">
                    <a:avLst/>
                  </a:prstGeom>
                </p:spPr>
              </p:pic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7EAF2A18-39BB-8F45-9C20-BF90AAB36545}"/>
                      </a:ext>
                    </a:extLst>
                  </p:cNvPr>
                  <p:cNvSpPr/>
                  <p:nvPr/>
                </p:nvSpPr>
                <p:spPr>
                  <a:xfrm flipH="1">
                    <a:off x="3017518" y="-3461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D21631A-61AD-CB42-BCD2-1A993EBF0B8C}"/>
                      </a:ext>
                    </a:extLst>
                  </p:cNvPr>
                  <p:cNvSpPr/>
                  <p:nvPr/>
                </p:nvSpPr>
                <p:spPr>
                  <a:xfrm flipH="1">
                    <a:off x="6060755" y="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D690F33F-E1F7-E34A-BF51-FFF5F918382A}"/>
                      </a:ext>
                    </a:extLst>
                  </p:cNvPr>
                  <p:cNvSpPr/>
                  <p:nvPr/>
                </p:nvSpPr>
                <p:spPr>
                  <a:xfrm flipH="1">
                    <a:off x="9106858" y="-3462"/>
                    <a:ext cx="97155" cy="18842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F7CA5D2C-586B-5743-8F95-1CE5245F2330}"/>
              </a:ext>
            </a:extLst>
          </p:cNvPr>
          <p:cNvSpPr txBox="1"/>
          <p:nvPr/>
        </p:nvSpPr>
        <p:spPr>
          <a:xfrm>
            <a:off x="0" y="3158413"/>
            <a:ext cx="1218960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Constructing a budget</a:t>
            </a:r>
          </a:p>
        </p:txBody>
      </p:sp>
    </p:spTree>
    <p:extLst>
      <p:ext uri="{BB962C8B-B14F-4D97-AF65-F5344CB8AC3E}">
        <p14:creationId xmlns:p14="http://schemas.microsoft.com/office/powerpoint/2010/main" val="40994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513 1.77338 L 5.52622 1.77338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5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323 -2.2963 L -6.92188 -2.2963 " pathEditMode="relative" ptsTypes="AA">
                                      <p:cBhvr>
                                        <p:cTn id="8" dur="2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Significance of budgets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A10B5-7DD8-D54A-9798-2EFE662AE5E9}"/>
              </a:ext>
            </a:extLst>
          </p:cNvPr>
          <p:cNvSpPr txBox="1"/>
          <p:nvPr/>
        </p:nvSpPr>
        <p:spPr>
          <a:xfrm>
            <a:off x="1672775" y="3226226"/>
            <a:ext cx="12191999" cy="186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If underestimated, you might not receive the funds you need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If overestimated, your proposal may be perceived as too expensive</a:t>
            </a:r>
          </a:p>
        </p:txBody>
      </p:sp>
    </p:spTree>
    <p:extLst>
      <p:ext uri="{BB962C8B-B14F-4D97-AF65-F5344CB8AC3E}">
        <p14:creationId xmlns:p14="http://schemas.microsoft.com/office/powerpoint/2010/main" val="135404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0A6CF0-A619-6541-96AE-47655A6B4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7" t="18925" r="31632" b="13549"/>
          <a:stretch/>
        </p:blipFill>
        <p:spPr>
          <a:xfrm>
            <a:off x="0" y="0"/>
            <a:ext cx="62464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39236-E2F2-8D41-88F4-083D1525AF73}"/>
              </a:ext>
            </a:extLst>
          </p:cNvPr>
          <p:cNvSpPr txBox="1"/>
          <p:nvPr/>
        </p:nvSpPr>
        <p:spPr>
          <a:xfrm>
            <a:off x="7028971" y="2291451"/>
            <a:ext cx="4645743" cy="291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chemeClr val="bg1">
                    <a:lumMod val="75000"/>
                  </a:schemeClr>
                </a:solidFill>
              </a:rPr>
              <a:t>Key items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equipment &amp; consumables,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stationary &amp; software,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travel &amp; courses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research assistants, recruitment</a:t>
            </a:r>
          </a:p>
        </p:txBody>
      </p:sp>
    </p:spTree>
    <p:extLst>
      <p:ext uri="{BB962C8B-B14F-4D97-AF65-F5344CB8AC3E}">
        <p14:creationId xmlns:p14="http://schemas.microsoft.com/office/powerpoint/2010/main" val="89637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0A6CF0-A619-6541-96AE-47655A6B4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7" t="18925" r="31632" b="13549"/>
          <a:stretch/>
        </p:blipFill>
        <p:spPr>
          <a:xfrm>
            <a:off x="0" y="0"/>
            <a:ext cx="62464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39236-E2F2-8D41-88F4-083D1525AF73}"/>
              </a:ext>
            </a:extLst>
          </p:cNvPr>
          <p:cNvSpPr txBox="1"/>
          <p:nvPr/>
        </p:nvSpPr>
        <p:spPr>
          <a:xfrm>
            <a:off x="6604001" y="2291451"/>
            <a:ext cx="5588000" cy="234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chemeClr val="bg1">
                    <a:lumMod val="75000"/>
                  </a:schemeClr>
                </a:solidFill>
              </a:rPr>
              <a:t>How to identify key items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seek precedents from your supervisor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contact your college admin to clarify previous or redundant purchases</a:t>
            </a:r>
          </a:p>
        </p:txBody>
      </p:sp>
    </p:spTree>
    <p:extLst>
      <p:ext uri="{BB962C8B-B14F-4D97-AF65-F5344CB8AC3E}">
        <p14:creationId xmlns:p14="http://schemas.microsoft.com/office/powerpoint/2010/main" val="406399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The research proposal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E0267-1C94-EA4A-A41C-C21DB47213DC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B998-5B86-F149-BA8F-14AC26BF255B}"/>
              </a:ext>
            </a:extLst>
          </p:cNvPr>
          <p:cNvSpPr/>
          <p:nvPr/>
        </p:nvSpPr>
        <p:spPr>
          <a:xfrm>
            <a:off x="0" y="6280752"/>
            <a:ext cx="1741600" cy="2347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C2A02-B284-4E4C-AFDA-F18555C26F81}"/>
              </a:ext>
            </a:extLst>
          </p:cNvPr>
          <p:cNvSpPr txBox="1"/>
          <p:nvPr/>
        </p:nvSpPr>
        <p:spPr>
          <a:xfrm>
            <a:off x="1673112" y="3086014"/>
            <a:ext cx="9577295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Outline the problem or controversy you want to solve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Indicate how your research might uniquely resolve this problem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A1DE0-3563-5444-9835-52F66DEAD5F4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DD160-688B-3A40-AF1F-99412F89BF2A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44F7B-0F6A-AC4E-8E01-1F145CE227A7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E3C63-4976-EF43-B01E-911401364F48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4378E-8D16-9447-9460-647E25A1BE0B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D16CB-7283-0549-84BA-12F286BB3AEF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&amp; safety</a:t>
            </a:r>
          </a:p>
        </p:txBody>
      </p:sp>
    </p:spTree>
    <p:extLst>
      <p:ext uri="{BB962C8B-B14F-4D97-AF65-F5344CB8AC3E}">
        <p14:creationId xmlns:p14="http://schemas.microsoft.com/office/powerpoint/2010/main" val="1650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86BAD8-8FC2-6B4D-B1A7-401512A1B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1" t="21235" r="15896" b="28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5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FF36D-36D6-1847-9FFF-5C36E97B3A31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$800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7DF93-998D-FC43-8F62-9836DABA4529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$1600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C16CD-EFFB-9149-AC9C-6885B26A99F9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$2400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23F79-5B77-A147-A1D7-5CDED94EC83B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$4800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CC6D7-88EE-B349-90C6-97756D8468AD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7E1EE-E9D1-A543-8689-33160444F862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E27A4-CE32-5C4E-9B1D-963A55F3501A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BF8C9-A42A-0E41-A4C2-8F4070BA2B4D}"/>
              </a:ext>
            </a:extLst>
          </p:cNvPr>
          <p:cNvSpPr/>
          <p:nvPr/>
        </p:nvSpPr>
        <p:spPr>
          <a:xfrm>
            <a:off x="-33866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$1800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5336E-C186-4B44-B9D4-00731EBD7F84}"/>
              </a:ext>
            </a:extLst>
          </p:cNvPr>
          <p:cNvSpPr/>
          <p:nvPr/>
        </p:nvSpPr>
        <p:spPr>
          <a:xfrm>
            <a:off x="1741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$3600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27057-ED47-FC47-9EC7-65C88199B9C6}"/>
              </a:ext>
            </a:extLst>
          </p:cNvPr>
          <p:cNvSpPr/>
          <p:nvPr/>
        </p:nvSpPr>
        <p:spPr>
          <a:xfrm>
            <a:off x="34832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9DAE3-C6E3-4745-8196-70A5B0622C06}"/>
              </a:ext>
            </a:extLst>
          </p:cNvPr>
          <p:cNvSpPr/>
          <p:nvPr/>
        </p:nvSpPr>
        <p:spPr>
          <a:xfrm>
            <a:off x="87080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$10800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ECEDD-A632-5944-B6B0-9983A9E0D762}"/>
              </a:ext>
            </a:extLst>
          </p:cNvPr>
          <p:cNvSpPr/>
          <p:nvPr/>
        </p:nvSpPr>
        <p:spPr>
          <a:xfrm>
            <a:off x="10449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$12400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6CF27-646B-594B-9CEF-86BB2EF27EE4}"/>
              </a:ext>
            </a:extLst>
          </p:cNvPr>
          <p:cNvSpPr/>
          <p:nvPr/>
        </p:nvSpPr>
        <p:spPr>
          <a:xfrm>
            <a:off x="52248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$7200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EFEE6-A0F1-914E-972D-B16F967375B2}"/>
              </a:ext>
            </a:extLst>
          </p:cNvPr>
          <p:cNvSpPr/>
          <p:nvPr/>
        </p:nvSpPr>
        <p:spPr>
          <a:xfrm>
            <a:off x="69664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$9000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F5824C-61D5-AB4B-A9FC-F5AA7436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0" y="5916250"/>
            <a:ext cx="12201604" cy="599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336525-B9B1-4C4D-89DC-F98C58E71AA9}"/>
              </a:ext>
            </a:extLst>
          </p:cNvPr>
          <p:cNvSpPr txBox="1"/>
          <p:nvPr/>
        </p:nvSpPr>
        <p:spPr>
          <a:xfrm>
            <a:off x="-33866" y="5916251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low cost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582890-D867-1145-8F42-AE74BD964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-9604" y="348991"/>
            <a:ext cx="12201604" cy="5992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45B5B3-D945-CC4C-8020-5D1D4C3709FE}"/>
              </a:ext>
            </a:extLst>
          </p:cNvPr>
          <p:cNvSpPr txBox="1"/>
          <p:nvPr/>
        </p:nvSpPr>
        <p:spPr>
          <a:xfrm>
            <a:off x="-43470" y="348992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high cost</a:t>
            </a:r>
          </a:p>
        </p:txBody>
      </p:sp>
    </p:spTree>
    <p:extLst>
      <p:ext uri="{BB962C8B-B14F-4D97-AF65-F5344CB8AC3E}">
        <p14:creationId xmlns:p14="http://schemas.microsoft.com/office/powerpoint/2010/main" val="142741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FF36D-36D6-1847-9FFF-5C36E97B3A31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$800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7DF93-998D-FC43-8F62-9836DABA4529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$1600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C16CD-EFFB-9149-AC9C-6885B26A99F9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$2400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23F79-5B77-A147-A1D7-5CDED94EC83B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$4800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CC6D7-88EE-B349-90C6-97756D8468AD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7E1EE-E9D1-A543-8689-33160444F862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E27A4-CE32-5C4E-9B1D-963A55F3501A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BF8C9-A42A-0E41-A4C2-8F4070BA2B4D}"/>
              </a:ext>
            </a:extLst>
          </p:cNvPr>
          <p:cNvSpPr/>
          <p:nvPr/>
        </p:nvSpPr>
        <p:spPr>
          <a:xfrm>
            <a:off x="-33866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$1800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5336E-C186-4B44-B9D4-00731EBD7F84}"/>
              </a:ext>
            </a:extLst>
          </p:cNvPr>
          <p:cNvSpPr/>
          <p:nvPr/>
        </p:nvSpPr>
        <p:spPr>
          <a:xfrm>
            <a:off x="1741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$3600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27057-ED47-FC47-9EC7-65C88199B9C6}"/>
              </a:ext>
            </a:extLst>
          </p:cNvPr>
          <p:cNvSpPr/>
          <p:nvPr/>
        </p:nvSpPr>
        <p:spPr>
          <a:xfrm>
            <a:off x="34832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9DAE3-C6E3-4745-8196-70A5B0622C06}"/>
              </a:ext>
            </a:extLst>
          </p:cNvPr>
          <p:cNvSpPr/>
          <p:nvPr/>
        </p:nvSpPr>
        <p:spPr>
          <a:xfrm>
            <a:off x="87080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$10800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ECEDD-A632-5944-B6B0-9983A9E0D762}"/>
              </a:ext>
            </a:extLst>
          </p:cNvPr>
          <p:cNvSpPr/>
          <p:nvPr/>
        </p:nvSpPr>
        <p:spPr>
          <a:xfrm>
            <a:off x="10449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$12400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6CF27-646B-594B-9CEF-86BB2EF27EE4}"/>
              </a:ext>
            </a:extLst>
          </p:cNvPr>
          <p:cNvSpPr/>
          <p:nvPr/>
        </p:nvSpPr>
        <p:spPr>
          <a:xfrm>
            <a:off x="52248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$7200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EFEE6-A0F1-914E-972D-B16F967375B2}"/>
              </a:ext>
            </a:extLst>
          </p:cNvPr>
          <p:cNvSpPr/>
          <p:nvPr/>
        </p:nvSpPr>
        <p:spPr>
          <a:xfrm>
            <a:off x="69664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$9000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F5824C-61D5-AB4B-A9FC-F5AA7436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0" y="5916250"/>
            <a:ext cx="12201604" cy="599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336525-B9B1-4C4D-89DC-F98C58E71AA9}"/>
              </a:ext>
            </a:extLst>
          </p:cNvPr>
          <p:cNvSpPr txBox="1"/>
          <p:nvPr/>
        </p:nvSpPr>
        <p:spPr>
          <a:xfrm>
            <a:off x="-33866" y="5916251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low cost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582890-D867-1145-8F42-AE74BD964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-9604" y="348991"/>
            <a:ext cx="12201604" cy="5992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45B5B3-D945-CC4C-8020-5D1D4C3709FE}"/>
              </a:ext>
            </a:extLst>
          </p:cNvPr>
          <p:cNvSpPr txBox="1"/>
          <p:nvPr/>
        </p:nvSpPr>
        <p:spPr>
          <a:xfrm>
            <a:off x="-43470" y="348992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high cost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07903-A303-8C4C-903A-FD193A3B6AB5}"/>
              </a:ext>
            </a:extLst>
          </p:cNvPr>
          <p:cNvSpPr txBox="1"/>
          <p:nvPr/>
        </p:nvSpPr>
        <p:spPr>
          <a:xfrm>
            <a:off x="-43470" y="3218293"/>
            <a:ext cx="12191999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Usually write to College or School admin—with approval from supervisor</a:t>
            </a:r>
          </a:p>
        </p:txBody>
      </p:sp>
    </p:spTree>
    <p:extLst>
      <p:ext uri="{BB962C8B-B14F-4D97-AF65-F5344CB8AC3E}">
        <p14:creationId xmlns:p14="http://schemas.microsoft.com/office/powerpoint/2010/main" val="318162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FF36D-36D6-1847-9FFF-5C36E97B3A31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$800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7DF93-998D-FC43-8F62-9836DABA4529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$1600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C16CD-EFFB-9149-AC9C-6885B26A99F9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</a:t>
            </a:r>
            <a:r>
              <a:rPr lang="en-US" sz="2500" dirty="0">
                <a:solidFill>
                  <a:schemeClr val="tx1"/>
                </a:solidFill>
              </a:rPr>
              <a:t>2400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23F79-5B77-A147-A1D7-5CDED94EC83B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$4800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CC6D7-88EE-B349-90C6-97756D8468AD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7E1EE-E9D1-A543-8689-33160444F862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E27A4-CE32-5C4E-9B1D-963A55F3501A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BF8C9-A42A-0E41-A4C2-8F4070BA2B4D}"/>
              </a:ext>
            </a:extLst>
          </p:cNvPr>
          <p:cNvSpPr/>
          <p:nvPr/>
        </p:nvSpPr>
        <p:spPr>
          <a:xfrm>
            <a:off x="-33866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$1800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5336E-C186-4B44-B9D4-00731EBD7F84}"/>
              </a:ext>
            </a:extLst>
          </p:cNvPr>
          <p:cNvSpPr/>
          <p:nvPr/>
        </p:nvSpPr>
        <p:spPr>
          <a:xfrm>
            <a:off x="1741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$3600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27057-ED47-FC47-9EC7-65C88199B9C6}"/>
              </a:ext>
            </a:extLst>
          </p:cNvPr>
          <p:cNvSpPr/>
          <p:nvPr/>
        </p:nvSpPr>
        <p:spPr>
          <a:xfrm>
            <a:off x="34832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9DAE3-C6E3-4745-8196-70A5B0622C06}"/>
              </a:ext>
            </a:extLst>
          </p:cNvPr>
          <p:cNvSpPr/>
          <p:nvPr/>
        </p:nvSpPr>
        <p:spPr>
          <a:xfrm>
            <a:off x="87080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$10800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ECEDD-A632-5944-B6B0-9983A9E0D762}"/>
              </a:ext>
            </a:extLst>
          </p:cNvPr>
          <p:cNvSpPr/>
          <p:nvPr/>
        </p:nvSpPr>
        <p:spPr>
          <a:xfrm>
            <a:off x="10449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$12400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6CF27-646B-594B-9CEF-86BB2EF27EE4}"/>
              </a:ext>
            </a:extLst>
          </p:cNvPr>
          <p:cNvSpPr/>
          <p:nvPr/>
        </p:nvSpPr>
        <p:spPr>
          <a:xfrm>
            <a:off x="52248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$7200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EFEE6-A0F1-914E-972D-B16F967375B2}"/>
              </a:ext>
            </a:extLst>
          </p:cNvPr>
          <p:cNvSpPr/>
          <p:nvPr/>
        </p:nvSpPr>
        <p:spPr>
          <a:xfrm>
            <a:off x="69664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$9000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F5824C-61D5-AB4B-A9FC-F5AA7436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0" y="5916250"/>
            <a:ext cx="12201604" cy="599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336525-B9B1-4C4D-89DC-F98C58E71AA9}"/>
              </a:ext>
            </a:extLst>
          </p:cNvPr>
          <p:cNvSpPr txBox="1"/>
          <p:nvPr/>
        </p:nvSpPr>
        <p:spPr>
          <a:xfrm>
            <a:off x="-33866" y="5916251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low cost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582890-D867-1145-8F42-AE74BD964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-9604" y="348991"/>
            <a:ext cx="12201604" cy="5992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45B5B3-D945-CC4C-8020-5D1D4C3709FE}"/>
              </a:ext>
            </a:extLst>
          </p:cNvPr>
          <p:cNvSpPr txBox="1"/>
          <p:nvPr/>
        </p:nvSpPr>
        <p:spPr>
          <a:xfrm>
            <a:off x="-43470" y="348992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high cost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07903-A303-8C4C-903A-FD193A3B6AB5}"/>
              </a:ext>
            </a:extLst>
          </p:cNvPr>
          <p:cNvSpPr txBox="1"/>
          <p:nvPr/>
        </p:nvSpPr>
        <p:spPr>
          <a:xfrm>
            <a:off x="-43470" y="3218293"/>
            <a:ext cx="12191999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Suppose in Semester 2 you request more than you have accumulated but less than total</a:t>
            </a:r>
          </a:p>
        </p:txBody>
      </p:sp>
    </p:spTree>
    <p:extLst>
      <p:ext uri="{BB962C8B-B14F-4D97-AF65-F5344CB8AC3E}">
        <p14:creationId xmlns:p14="http://schemas.microsoft.com/office/powerpoint/2010/main" val="296617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FF36D-36D6-1847-9FFF-5C36E97B3A31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$800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7DF93-998D-FC43-8F62-9836DABA4529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$1600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C16CD-EFFB-9149-AC9C-6885B26A99F9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</a:t>
            </a:r>
            <a:r>
              <a:rPr lang="en-US" sz="2500" dirty="0">
                <a:solidFill>
                  <a:schemeClr val="tx1"/>
                </a:solidFill>
              </a:rPr>
              <a:t>2400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23F79-5B77-A147-A1D7-5CDED94EC83B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$4800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CC6D7-88EE-B349-90C6-97756D8468AD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7E1EE-E9D1-A543-8689-33160444F862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E27A4-CE32-5C4E-9B1D-963A55F3501A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$4000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BF8C9-A42A-0E41-A4C2-8F4070BA2B4D}"/>
              </a:ext>
            </a:extLst>
          </p:cNvPr>
          <p:cNvSpPr/>
          <p:nvPr/>
        </p:nvSpPr>
        <p:spPr>
          <a:xfrm>
            <a:off x="-33866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$1800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5336E-C186-4B44-B9D4-00731EBD7F84}"/>
              </a:ext>
            </a:extLst>
          </p:cNvPr>
          <p:cNvSpPr/>
          <p:nvPr/>
        </p:nvSpPr>
        <p:spPr>
          <a:xfrm>
            <a:off x="1741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$3600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27057-ED47-FC47-9EC7-65C88199B9C6}"/>
              </a:ext>
            </a:extLst>
          </p:cNvPr>
          <p:cNvSpPr/>
          <p:nvPr/>
        </p:nvSpPr>
        <p:spPr>
          <a:xfrm>
            <a:off x="34832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$5400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9DAE3-C6E3-4745-8196-70A5B0622C06}"/>
              </a:ext>
            </a:extLst>
          </p:cNvPr>
          <p:cNvSpPr/>
          <p:nvPr/>
        </p:nvSpPr>
        <p:spPr>
          <a:xfrm>
            <a:off x="87080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$10800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ECEDD-A632-5944-B6B0-9983A9E0D762}"/>
              </a:ext>
            </a:extLst>
          </p:cNvPr>
          <p:cNvSpPr/>
          <p:nvPr/>
        </p:nvSpPr>
        <p:spPr>
          <a:xfrm>
            <a:off x="104496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$12400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6CF27-646B-594B-9CEF-86BB2EF27EE4}"/>
              </a:ext>
            </a:extLst>
          </p:cNvPr>
          <p:cNvSpPr/>
          <p:nvPr/>
        </p:nvSpPr>
        <p:spPr>
          <a:xfrm>
            <a:off x="52248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$7200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CEFEE6-A0F1-914E-972D-B16F967375B2}"/>
              </a:ext>
            </a:extLst>
          </p:cNvPr>
          <p:cNvSpPr/>
          <p:nvPr/>
        </p:nvSpPr>
        <p:spPr>
          <a:xfrm>
            <a:off x="6966400" y="0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$9000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F5824C-61D5-AB4B-A9FC-F5AA7436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0" y="5916250"/>
            <a:ext cx="12201604" cy="599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336525-B9B1-4C4D-89DC-F98C58E71AA9}"/>
              </a:ext>
            </a:extLst>
          </p:cNvPr>
          <p:cNvSpPr txBox="1"/>
          <p:nvPr/>
        </p:nvSpPr>
        <p:spPr>
          <a:xfrm>
            <a:off x="-33866" y="5916251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low cost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582890-D867-1145-8F42-AE74BD964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0" t="27917" r="32298" b="46250"/>
          <a:stretch/>
        </p:blipFill>
        <p:spPr>
          <a:xfrm>
            <a:off x="-9604" y="348991"/>
            <a:ext cx="12201604" cy="5992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45B5B3-D945-CC4C-8020-5D1D4C3709FE}"/>
              </a:ext>
            </a:extLst>
          </p:cNvPr>
          <p:cNvSpPr txBox="1"/>
          <p:nvPr/>
        </p:nvSpPr>
        <p:spPr>
          <a:xfrm>
            <a:off x="-43470" y="348992"/>
            <a:ext cx="12192000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/>
                </a:solidFill>
              </a:rPr>
              <a:t>Funds you can utilize after each semester—if high cost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07903-A303-8C4C-903A-FD193A3B6AB5}"/>
              </a:ext>
            </a:extLst>
          </p:cNvPr>
          <p:cNvSpPr txBox="1"/>
          <p:nvPr/>
        </p:nvSpPr>
        <p:spPr>
          <a:xfrm>
            <a:off x="-43470" y="3218293"/>
            <a:ext cx="12191999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College or School may consider exceptions</a:t>
            </a:r>
          </a:p>
        </p:txBody>
      </p:sp>
    </p:spTree>
    <p:extLst>
      <p:ext uri="{BB962C8B-B14F-4D97-AF65-F5344CB8AC3E}">
        <p14:creationId xmlns:p14="http://schemas.microsoft.com/office/powerpoint/2010/main" val="250659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8CE95-B551-1A48-8467-9102A94C1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2" t="19106" r="59689" b="50421"/>
          <a:stretch/>
        </p:blipFill>
        <p:spPr>
          <a:xfrm>
            <a:off x="0" y="0"/>
            <a:ext cx="1534886" cy="1359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56192E-CD5D-0346-BF8E-1EF7B4A2B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18" t="19106" r="2551" b="50421"/>
          <a:stretch/>
        </p:blipFill>
        <p:spPr>
          <a:xfrm>
            <a:off x="10657114" y="0"/>
            <a:ext cx="1534886" cy="1359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68834-4770-3B45-B7A7-B88F602DE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57" t="19106" r="21646" b="50421"/>
          <a:stretch/>
        </p:blipFill>
        <p:spPr>
          <a:xfrm>
            <a:off x="1534886" y="-2"/>
            <a:ext cx="9122228" cy="13597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4605A3-8F48-C840-8CEF-146C7CA1FA6A}"/>
              </a:ext>
            </a:extLst>
          </p:cNvPr>
          <p:cNvSpPr/>
          <p:nvPr/>
        </p:nvSpPr>
        <p:spPr>
          <a:xfrm>
            <a:off x="1534886" y="413295"/>
            <a:ext cx="8950234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500" b="1" dirty="0">
                <a:solidFill>
                  <a:srgbClr val="380538"/>
                </a:solidFill>
              </a:rPr>
              <a:t>Proposals versus presentations</a:t>
            </a:r>
          </a:p>
          <a:p>
            <a:endParaRPr lang="en-AU" dirty="0">
              <a:solidFill>
                <a:srgbClr val="38053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38E689-5F05-F14C-B3A7-DA04DB6174CC}"/>
              </a:ext>
            </a:extLst>
          </p:cNvPr>
          <p:cNvSpPr/>
          <p:nvPr/>
        </p:nvSpPr>
        <p:spPr>
          <a:xfrm>
            <a:off x="0" y="6515526"/>
            <a:ext cx="121920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We will orient attention more to the distinct features of presentations</a:t>
            </a:r>
          </a:p>
        </p:txBody>
      </p:sp>
      <p:pic>
        <p:nvPicPr>
          <p:cNvPr id="1026" name="Picture 2" descr="man writing on paper">
            <a:extLst>
              <a:ext uri="{FF2B5EF4-FFF2-40B4-BE49-F238E27FC236}">
                <a16:creationId xmlns:a16="http://schemas.microsoft.com/office/drawing/2014/main" id="{8B2141FD-395F-564D-8E60-FB2A6EE9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9706"/>
            <a:ext cx="6096000" cy="51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D1BA0E8-6C7F-3147-9394-D70F02BE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9706"/>
            <a:ext cx="6095999" cy="51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5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0" y="6173052"/>
            <a:ext cx="30444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299168" y="195386"/>
            <a:ext cx="57968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Anecdote that inspired the topic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Specify the goal you want to achieve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why you could achieve this goal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Briefly outline the research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/>
          <p:nvPr/>
        </p:nvCxnSpPr>
        <p:spPr>
          <a:xfrm>
            <a:off x="6096000" y="0"/>
            <a:ext cx="0" cy="65155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7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0" y="6173052"/>
            <a:ext cx="30444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299168" y="195386"/>
            <a:ext cx="57968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Anecdote that inspired the topic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Specify the goal you want to achieve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why you could achieve this goal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Briefly outline the research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/>
          <p:nvPr/>
        </p:nvCxnSpPr>
        <p:spPr>
          <a:xfrm>
            <a:off x="6096000" y="0"/>
            <a:ext cx="0" cy="65155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woman in black shirt with yellow hair">
            <a:extLst>
              <a:ext uri="{FF2B5EF4-FFF2-40B4-BE49-F238E27FC236}">
                <a16:creationId xmlns:a16="http://schemas.microsoft.com/office/drawing/2014/main" id="{C14F7AA8-68C1-154F-AE14-64899C07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00" y="0"/>
            <a:ext cx="6100800" cy="65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A43D9-4007-2047-950C-58C9BD05A84A}"/>
              </a:ext>
            </a:extLst>
          </p:cNvPr>
          <p:cNvSpPr txBox="1"/>
          <p:nvPr/>
        </p:nvSpPr>
        <p:spPr>
          <a:xfrm>
            <a:off x="6100800" y="5590236"/>
            <a:ext cx="60887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Human emotions &amp; vivid images foster trust</a:t>
            </a:r>
          </a:p>
        </p:txBody>
      </p:sp>
    </p:spTree>
    <p:extLst>
      <p:ext uri="{BB962C8B-B14F-4D97-AF65-F5344CB8AC3E}">
        <p14:creationId xmlns:p14="http://schemas.microsoft.com/office/powerpoint/2010/main" val="351529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0" y="6173052"/>
            <a:ext cx="30444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299168" y="195386"/>
            <a:ext cx="57968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Anecdote that inspired the topic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Specify the goal you want to achieve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why you could achieve this goal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Briefly outline the research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/>
          <p:nvPr/>
        </p:nvCxnSpPr>
        <p:spPr>
          <a:xfrm>
            <a:off x="6096000" y="0"/>
            <a:ext cx="0" cy="65155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woman in black shirt with yellow hair">
            <a:extLst>
              <a:ext uri="{FF2B5EF4-FFF2-40B4-BE49-F238E27FC236}">
                <a16:creationId xmlns:a16="http://schemas.microsoft.com/office/drawing/2014/main" id="{42055491-5C5F-1B4A-80F8-DFC2CFD8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00" y="0"/>
            <a:ext cx="6100800" cy="65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B5103E-43EB-534F-BCA5-CC3513D88DE8}"/>
              </a:ext>
            </a:extLst>
          </p:cNvPr>
          <p:cNvSpPr txBox="1"/>
          <p:nvPr/>
        </p:nvSpPr>
        <p:spPr>
          <a:xfrm>
            <a:off x="6100800" y="5590236"/>
            <a:ext cx="60887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What problem do you want to solve?</a:t>
            </a:r>
          </a:p>
        </p:txBody>
      </p:sp>
    </p:spTree>
    <p:extLst>
      <p:ext uri="{BB962C8B-B14F-4D97-AF65-F5344CB8AC3E}">
        <p14:creationId xmlns:p14="http://schemas.microsoft.com/office/powerpoint/2010/main" val="258858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0" y="6173052"/>
            <a:ext cx="30444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299168" y="195386"/>
            <a:ext cx="57968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Anecdote that inspired the topic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Specify the goal you want to achieve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Describe why you could achieve this goal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Briefly outline the research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/>
          <p:nvPr/>
        </p:nvCxnSpPr>
        <p:spPr>
          <a:xfrm>
            <a:off x="6096000" y="0"/>
            <a:ext cx="0" cy="65155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person surfing on a water wave">
            <a:extLst>
              <a:ext uri="{FF2B5EF4-FFF2-40B4-BE49-F238E27FC236}">
                <a16:creationId xmlns:a16="http://schemas.microsoft.com/office/drawing/2014/main" id="{6FF3278C-CE16-724D-B131-39975CF5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98" y="0"/>
            <a:ext cx="6088839" cy="65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761DF1-C700-B743-82C2-6D0AE28F7291}"/>
              </a:ext>
            </a:extLst>
          </p:cNvPr>
          <p:cNvSpPr txBox="1"/>
          <p:nvPr/>
        </p:nvSpPr>
        <p:spPr>
          <a:xfrm>
            <a:off x="6108009" y="5157426"/>
            <a:ext cx="6088791" cy="118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>
                <a:solidFill>
                  <a:srgbClr val="FFFF00"/>
                </a:solidFill>
              </a:rPr>
              <a:t>Consider a skill, opportunity, or passion—enhances your feelings of resilience too </a:t>
            </a:r>
          </a:p>
        </p:txBody>
      </p:sp>
    </p:spTree>
    <p:extLst>
      <p:ext uri="{BB962C8B-B14F-4D97-AF65-F5344CB8AC3E}">
        <p14:creationId xmlns:p14="http://schemas.microsoft.com/office/powerpoint/2010/main" val="271156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The research proposal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E0267-1C94-EA4A-A41C-C21DB47213DC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B998-5B86-F149-BA8F-14AC26BF255B}"/>
              </a:ext>
            </a:extLst>
          </p:cNvPr>
          <p:cNvSpPr/>
          <p:nvPr/>
        </p:nvSpPr>
        <p:spPr>
          <a:xfrm>
            <a:off x="0" y="6280752"/>
            <a:ext cx="3483200" cy="2347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A1DE0-3563-5444-9835-52F66DEAD5F4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DD160-688B-3A40-AF1F-99412F89BF2A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44F7B-0F6A-AC4E-8E01-1F145CE227A7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E3C63-4976-EF43-B01E-911401364F48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4378E-8D16-9447-9460-647E25A1BE0B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D16CB-7283-0549-84BA-12F286BB3AEF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&amp;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A10B5-7DD8-D54A-9798-2EFE662AE5E9}"/>
              </a:ext>
            </a:extLst>
          </p:cNvPr>
          <p:cNvSpPr txBox="1"/>
          <p:nvPr/>
        </p:nvSpPr>
        <p:spPr>
          <a:xfrm>
            <a:off x="1741600" y="1916070"/>
            <a:ext cx="12191999" cy="589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Demonstrate the prevalence or significance of this problem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In a logical sequence, outline past attempts to resolve this problem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Integrate these attempts with supportive or refuting evidence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Specify or imply the limitations of past research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Present your research questions, aims, or even hypotheses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0" y="6173052"/>
            <a:ext cx="30444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299168" y="195386"/>
            <a:ext cx="57968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Anecdote that inspired the topic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Specify the goal you want to achieve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why you could achieve this goal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Briefly outline the research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/>
          <p:nvPr/>
        </p:nvCxnSpPr>
        <p:spPr>
          <a:xfrm>
            <a:off x="6096000" y="0"/>
            <a:ext cx="0" cy="65155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person lying on chair and facing on body of water">
            <a:extLst>
              <a:ext uri="{FF2B5EF4-FFF2-40B4-BE49-F238E27FC236}">
                <a16:creationId xmlns:a16="http://schemas.microsoft.com/office/drawing/2014/main" id="{C963CCB6-587A-C547-B993-E4C6215E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98" y="0"/>
            <a:ext cx="6093601" cy="65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19A90-7BF5-184C-A09A-88539941E894}"/>
              </a:ext>
            </a:extLst>
          </p:cNvPr>
          <p:cNvSpPr txBox="1"/>
          <p:nvPr/>
        </p:nvSpPr>
        <p:spPr>
          <a:xfrm>
            <a:off x="6105608" y="0"/>
            <a:ext cx="6088791" cy="118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allude to theory and approach now, seems more familiar and thus convincing later</a:t>
            </a:r>
          </a:p>
        </p:txBody>
      </p:sp>
    </p:spTree>
    <p:extLst>
      <p:ext uri="{BB962C8B-B14F-4D97-AF65-F5344CB8AC3E}">
        <p14:creationId xmlns:p14="http://schemas.microsoft.com/office/powerpoint/2010/main" val="2159615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-1" y="6173052"/>
            <a:ext cx="6093601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296768" y="401176"/>
            <a:ext cx="579683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Highlight the impact of this problem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Summarize attempted solutions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 limitations of solutions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Present more recent attempts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Show limitations of these attempts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Show how you resolve these obstacles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Specify your aim or even hypotheses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>
            <a:cxnSpLocks/>
          </p:cNvCxnSpPr>
          <p:nvPr/>
        </p:nvCxnSpPr>
        <p:spPr>
          <a:xfrm flipH="1">
            <a:off x="5059680" y="2118360"/>
            <a:ext cx="16916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6026D5-FCA5-D44D-90F3-A828E5847223}"/>
              </a:ext>
            </a:extLst>
          </p:cNvPr>
          <p:cNvSpPr txBox="1"/>
          <p:nvPr/>
        </p:nvSpPr>
        <p:spPr>
          <a:xfrm>
            <a:off x="6103209" y="1676400"/>
            <a:ext cx="6088791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Could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</a:rPr>
              <a:t>summarise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 in a table only</a:t>
            </a:r>
          </a:p>
        </p:txBody>
      </p:sp>
    </p:spTree>
    <p:extLst>
      <p:ext uri="{BB962C8B-B14F-4D97-AF65-F5344CB8AC3E}">
        <p14:creationId xmlns:p14="http://schemas.microsoft.com/office/powerpoint/2010/main" val="48925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-1" y="6173052"/>
            <a:ext cx="6093601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296768" y="401176"/>
            <a:ext cx="579683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Highlight the impact of this problem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Summarize attempted solutions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Show limitations of solutions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Present more recent attempts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Show limitations of these attempts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 how you resolve these obstacles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Specify your aim or even hypotheses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/>
          <p:nvPr/>
        </p:nvCxnSpPr>
        <p:spPr>
          <a:xfrm>
            <a:off x="6096000" y="0"/>
            <a:ext cx="0" cy="65155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black and white hurdle on file">
            <a:extLst>
              <a:ext uri="{FF2B5EF4-FFF2-40B4-BE49-F238E27FC236}">
                <a16:creationId xmlns:a16="http://schemas.microsoft.com/office/drawing/2014/main" id="{2D93ED8F-588D-9643-8281-89B6776D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98" y="0"/>
            <a:ext cx="6091191" cy="65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E838DD-3EC8-0145-9BC9-453AD541B2BF}"/>
              </a:ext>
            </a:extLst>
          </p:cNvPr>
          <p:cNvSpPr txBox="1"/>
          <p:nvPr/>
        </p:nvSpPr>
        <p:spPr>
          <a:xfrm>
            <a:off x="6105608" y="0"/>
            <a:ext cx="6088791" cy="118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approach that overcomes three problems is perceived as especially compelling</a:t>
            </a:r>
          </a:p>
        </p:txBody>
      </p:sp>
    </p:spTree>
    <p:extLst>
      <p:ext uri="{BB962C8B-B14F-4D97-AF65-F5344CB8AC3E}">
        <p14:creationId xmlns:p14="http://schemas.microsoft.com/office/powerpoint/2010/main" val="2093858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-1" y="6173052"/>
            <a:ext cx="9142801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148384" y="172576"/>
            <a:ext cx="57968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Outline the methodology &amp; methods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the methods in detail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how you will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</a:rPr>
              <a:t>analyse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 data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>
            <a:cxnSpLocks/>
          </p:cNvCxnSpPr>
          <p:nvPr/>
        </p:nvCxnSpPr>
        <p:spPr>
          <a:xfrm flipH="1">
            <a:off x="6093600" y="0"/>
            <a:ext cx="2400" cy="617305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29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-1" y="6173052"/>
            <a:ext cx="9142801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148384" y="172576"/>
            <a:ext cx="57968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Outline the methodology &amp; methods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the methods in detail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Describe how you will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</a:rPr>
              <a:t>analyse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 data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>
            <a:cxnSpLocks/>
          </p:cNvCxnSpPr>
          <p:nvPr/>
        </p:nvCxnSpPr>
        <p:spPr>
          <a:xfrm flipH="1">
            <a:off x="6093600" y="0"/>
            <a:ext cx="2400" cy="617305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23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-1" y="6173052"/>
            <a:ext cx="12187201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148384" y="172576"/>
            <a:ext cx="57968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Specify possible results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Discuss ethical, legal, &amp; safety matters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Present a budget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Present a timeline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>
            <a:cxnSpLocks/>
          </p:cNvCxnSpPr>
          <p:nvPr/>
        </p:nvCxnSpPr>
        <p:spPr>
          <a:xfrm flipH="1">
            <a:off x="6093600" y="0"/>
            <a:ext cx="2400" cy="617305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black and silver laptop computer">
            <a:extLst>
              <a:ext uri="{FF2B5EF4-FFF2-40B4-BE49-F238E27FC236}">
                <a16:creationId xmlns:a16="http://schemas.microsoft.com/office/drawing/2014/main" id="{7547F10F-B19E-0741-9F82-1DE83F0B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00" y="0"/>
            <a:ext cx="6103200" cy="61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67D5B-A0D6-1F40-92C9-2E2980439613}"/>
              </a:ext>
            </a:extLst>
          </p:cNvPr>
          <p:cNvSpPr txBox="1"/>
          <p:nvPr/>
        </p:nvSpPr>
        <p:spPr>
          <a:xfrm>
            <a:off x="6093599" y="4478321"/>
            <a:ext cx="608879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2500" dirty="0">
                <a:solidFill>
                  <a:srgbClr val="FFFF00"/>
                </a:solidFill>
              </a:rPr>
              <a:t>Vivid results </a:t>
            </a:r>
          </a:p>
          <a:p>
            <a:pPr algn="r">
              <a:lnSpc>
                <a:spcPct val="200000"/>
              </a:lnSpc>
            </a:pPr>
            <a:r>
              <a:rPr lang="en-US" sz="2500" dirty="0">
                <a:solidFill>
                  <a:srgbClr val="FFFF00"/>
                </a:solidFill>
              </a:rPr>
              <a:t>seem feasible</a:t>
            </a:r>
          </a:p>
        </p:txBody>
      </p:sp>
    </p:spTree>
    <p:extLst>
      <p:ext uri="{BB962C8B-B14F-4D97-AF65-F5344CB8AC3E}">
        <p14:creationId xmlns:p14="http://schemas.microsoft.com/office/powerpoint/2010/main" val="2959024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EC81-3DB6-C04B-BD27-F1DAFA8A5D6A}"/>
              </a:ext>
            </a:extLst>
          </p:cNvPr>
          <p:cNvSpPr/>
          <p:nvPr/>
        </p:nvSpPr>
        <p:spPr>
          <a:xfrm>
            <a:off x="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E35EA-7496-B940-8E26-389441636185}"/>
              </a:ext>
            </a:extLst>
          </p:cNvPr>
          <p:cNvSpPr/>
          <p:nvPr/>
        </p:nvSpPr>
        <p:spPr>
          <a:xfrm>
            <a:off x="-1" y="6173052"/>
            <a:ext cx="12187201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F51BF-B609-8447-B071-483572A56BF7}"/>
              </a:ext>
            </a:extLst>
          </p:cNvPr>
          <p:cNvSpPr/>
          <p:nvPr/>
        </p:nvSpPr>
        <p:spPr>
          <a:xfrm>
            <a:off x="30492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2B7C0-B795-AA4D-8D87-4E31D928B502}"/>
              </a:ext>
            </a:extLst>
          </p:cNvPr>
          <p:cNvSpPr/>
          <p:nvPr/>
        </p:nvSpPr>
        <p:spPr>
          <a:xfrm>
            <a:off x="60984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AFA1-7807-A641-B749-6EBD11E7700F}"/>
              </a:ext>
            </a:extLst>
          </p:cNvPr>
          <p:cNvSpPr/>
          <p:nvPr/>
        </p:nvSpPr>
        <p:spPr>
          <a:xfrm>
            <a:off x="9147600" y="6515526"/>
            <a:ext cx="30492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02451-0C2F-614F-800F-340C6257B9CE}"/>
              </a:ext>
            </a:extLst>
          </p:cNvPr>
          <p:cNvSpPr txBox="1"/>
          <p:nvPr/>
        </p:nvSpPr>
        <p:spPr>
          <a:xfrm>
            <a:off x="150783" y="939036"/>
            <a:ext cx="594281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This slide illustrates a typical slide with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only a few </a:t>
            </a:r>
            <a:r>
              <a:rPr lang="en-US" sz="2500" b="1" dirty="0">
                <a:solidFill>
                  <a:schemeClr val="bg1">
                    <a:lumMod val="75000"/>
                  </a:schemeClr>
                </a:solidFill>
              </a:rPr>
              <a:t>keywords</a:t>
            </a:r>
            <a:endParaRPr lang="en-US" sz="25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highlighted keywords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a photograph or other aesthetic feature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a heading or taxonomy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BA889-F81B-5840-A3E6-B2189DB282B5}"/>
              </a:ext>
            </a:extLst>
          </p:cNvPr>
          <p:cNvCxnSpPr>
            <a:cxnSpLocks/>
          </p:cNvCxnSpPr>
          <p:nvPr/>
        </p:nvCxnSpPr>
        <p:spPr>
          <a:xfrm flipH="1">
            <a:off x="6093600" y="0"/>
            <a:ext cx="2400" cy="617305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man in white and black checked dress shirt holding white printer paper">
            <a:extLst>
              <a:ext uri="{FF2B5EF4-FFF2-40B4-BE49-F238E27FC236}">
                <a16:creationId xmlns:a16="http://schemas.microsoft.com/office/drawing/2014/main" id="{04C9ACBB-8EF5-6142-9C2E-265D562A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8" y="0"/>
            <a:ext cx="6103201" cy="61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96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 sitting on cliff">
            <a:extLst>
              <a:ext uri="{FF2B5EF4-FFF2-40B4-BE49-F238E27FC236}">
                <a16:creationId xmlns:a16="http://schemas.microsoft.com/office/drawing/2014/main" id="{27DB848A-122F-9B47-AC3F-E8428E78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64400" cy="22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oman in green jacket stands and pose on street">
            <a:extLst>
              <a:ext uri="{FF2B5EF4-FFF2-40B4-BE49-F238E27FC236}">
                <a16:creationId xmlns:a16="http://schemas.microsoft.com/office/drawing/2014/main" id="{747E801C-C0D6-164F-BF5C-1AD0D691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02" y="0"/>
            <a:ext cx="4064400" cy="22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ite markee light">
            <a:extLst>
              <a:ext uri="{FF2B5EF4-FFF2-40B4-BE49-F238E27FC236}">
                <a16:creationId xmlns:a16="http://schemas.microsoft.com/office/drawing/2014/main" id="{D2015E92-BECF-9E4F-8313-B6E1B1A8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04" y="451"/>
            <a:ext cx="4064400" cy="22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68494-5A19-7C46-B369-F65C9D9F6821}"/>
              </a:ext>
            </a:extLst>
          </p:cNvPr>
          <p:cNvSpPr txBox="1"/>
          <p:nvPr/>
        </p:nvSpPr>
        <p:spPr>
          <a:xfrm>
            <a:off x="0" y="2158236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Mental preparation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0E58B-1E58-B844-B9F2-F3D6FB5A0774}"/>
              </a:ext>
            </a:extLst>
          </p:cNvPr>
          <p:cNvSpPr txBox="1"/>
          <p:nvPr/>
        </p:nvSpPr>
        <p:spPr>
          <a:xfrm>
            <a:off x="4062004" y="2144445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B39B9-7910-8C4B-A8CA-6F20FFD9860C}"/>
              </a:ext>
            </a:extLst>
          </p:cNvPr>
          <p:cNvSpPr txBox="1"/>
          <p:nvPr/>
        </p:nvSpPr>
        <p:spPr>
          <a:xfrm>
            <a:off x="7940040" y="2144444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Answering 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3D17F-0C54-E446-A25A-D47102276B6C}"/>
              </a:ext>
            </a:extLst>
          </p:cNvPr>
          <p:cNvSpPr/>
          <p:nvPr/>
        </p:nvSpPr>
        <p:spPr>
          <a:xfrm>
            <a:off x="0" y="0"/>
            <a:ext cx="4062004" cy="30632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5BCC3-5CF7-3348-B05B-313CEA393557}"/>
              </a:ext>
            </a:extLst>
          </p:cNvPr>
          <p:cNvSpPr txBox="1"/>
          <p:nvPr/>
        </p:nvSpPr>
        <p:spPr>
          <a:xfrm>
            <a:off x="2031002" y="3945713"/>
            <a:ext cx="836636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With eyes closed, describe your environment or sensations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Imagine yourself in a position of power, 10 years from now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Converse or imagining conversing with a supportive friend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2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 sitting on cliff">
            <a:extLst>
              <a:ext uri="{FF2B5EF4-FFF2-40B4-BE49-F238E27FC236}">
                <a16:creationId xmlns:a16="http://schemas.microsoft.com/office/drawing/2014/main" id="{27DB848A-122F-9B47-AC3F-E8428E78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64400" cy="22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oman in green jacket stands and pose on street">
            <a:extLst>
              <a:ext uri="{FF2B5EF4-FFF2-40B4-BE49-F238E27FC236}">
                <a16:creationId xmlns:a16="http://schemas.microsoft.com/office/drawing/2014/main" id="{747E801C-C0D6-164F-BF5C-1AD0D691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02" y="0"/>
            <a:ext cx="4064400" cy="22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ite markee light">
            <a:extLst>
              <a:ext uri="{FF2B5EF4-FFF2-40B4-BE49-F238E27FC236}">
                <a16:creationId xmlns:a16="http://schemas.microsoft.com/office/drawing/2014/main" id="{D2015E92-BECF-9E4F-8313-B6E1B1A8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04" y="451"/>
            <a:ext cx="4064400" cy="22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68494-5A19-7C46-B369-F65C9D9F6821}"/>
              </a:ext>
            </a:extLst>
          </p:cNvPr>
          <p:cNvSpPr txBox="1"/>
          <p:nvPr/>
        </p:nvSpPr>
        <p:spPr>
          <a:xfrm>
            <a:off x="0" y="2158236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Mental preparation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0E58B-1E58-B844-B9F2-F3D6FB5A0774}"/>
              </a:ext>
            </a:extLst>
          </p:cNvPr>
          <p:cNvSpPr txBox="1"/>
          <p:nvPr/>
        </p:nvSpPr>
        <p:spPr>
          <a:xfrm>
            <a:off x="4062004" y="2144445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B39B9-7910-8C4B-A8CA-6F20FFD9860C}"/>
              </a:ext>
            </a:extLst>
          </p:cNvPr>
          <p:cNvSpPr txBox="1"/>
          <p:nvPr/>
        </p:nvSpPr>
        <p:spPr>
          <a:xfrm>
            <a:off x="7940040" y="2144444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Answering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0CD0F-A0B4-B04D-8400-F9A80C70AAC6}"/>
              </a:ext>
            </a:extLst>
          </p:cNvPr>
          <p:cNvSpPr/>
          <p:nvPr/>
        </p:nvSpPr>
        <p:spPr>
          <a:xfrm flipH="1">
            <a:off x="4062004" y="0"/>
            <a:ext cx="4063202" cy="30632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B39AC-D100-C741-9361-AD5D91D849A4}"/>
              </a:ext>
            </a:extLst>
          </p:cNvPr>
          <p:cNvSpPr txBox="1"/>
          <p:nvPr/>
        </p:nvSpPr>
        <p:spPr>
          <a:xfrm>
            <a:off x="2031601" y="4128593"/>
            <a:ext cx="836636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To boost confidence, speak a bit louder and lower than usual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Stand with your hands and feet away from your midline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Smile at least occasionally—can enhance confidence too</a:t>
            </a:r>
          </a:p>
        </p:txBody>
      </p:sp>
    </p:spTree>
    <p:extLst>
      <p:ext uri="{BB962C8B-B14F-4D97-AF65-F5344CB8AC3E}">
        <p14:creationId xmlns:p14="http://schemas.microsoft.com/office/powerpoint/2010/main" val="1220979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 sitting on cliff">
            <a:extLst>
              <a:ext uri="{FF2B5EF4-FFF2-40B4-BE49-F238E27FC236}">
                <a16:creationId xmlns:a16="http://schemas.microsoft.com/office/drawing/2014/main" id="{27DB848A-122F-9B47-AC3F-E8428E78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64400" cy="22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oman in green jacket stands and pose on street">
            <a:extLst>
              <a:ext uri="{FF2B5EF4-FFF2-40B4-BE49-F238E27FC236}">
                <a16:creationId xmlns:a16="http://schemas.microsoft.com/office/drawing/2014/main" id="{747E801C-C0D6-164F-BF5C-1AD0D691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02" y="0"/>
            <a:ext cx="4064400" cy="22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ite markee light">
            <a:extLst>
              <a:ext uri="{FF2B5EF4-FFF2-40B4-BE49-F238E27FC236}">
                <a16:creationId xmlns:a16="http://schemas.microsoft.com/office/drawing/2014/main" id="{D2015E92-BECF-9E4F-8313-B6E1B1A8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04" y="451"/>
            <a:ext cx="4064400" cy="22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68494-5A19-7C46-B369-F65C9D9F6821}"/>
              </a:ext>
            </a:extLst>
          </p:cNvPr>
          <p:cNvSpPr txBox="1"/>
          <p:nvPr/>
        </p:nvSpPr>
        <p:spPr>
          <a:xfrm>
            <a:off x="0" y="2158236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Mental preparation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0E58B-1E58-B844-B9F2-F3D6FB5A0774}"/>
              </a:ext>
            </a:extLst>
          </p:cNvPr>
          <p:cNvSpPr txBox="1"/>
          <p:nvPr/>
        </p:nvSpPr>
        <p:spPr>
          <a:xfrm>
            <a:off x="4062004" y="2144445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B39B9-7910-8C4B-A8CA-6F20FFD9860C}"/>
              </a:ext>
            </a:extLst>
          </p:cNvPr>
          <p:cNvSpPr txBox="1"/>
          <p:nvPr/>
        </p:nvSpPr>
        <p:spPr>
          <a:xfrm>
            <a:off x="7940040" y="2144444"/>
            <a:ext cx="40632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Answering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B33F06-51BB-FA45-BF07-170082A00D54}"/>
              </a:ext>
            </a:extLst>
          </p:cNvPr>
          <p:cNvSpPr/>
          <p:nvPr/>
        </p:nvSpPr>
        <p:spPr>
          <a:xfrm>
            <a:off x="8125206" y="0"/>
            <a:ext cx="4062004" cy="30632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3273B-88D8-BD4F-B8E0-B3C4B9D5ED53}"/>
              </a:ext>
            </a:extLst>
          </p:cNvPr>
          <p:cNvSpPr txBox="1"/>
          <p:nvPr/>
        </p:nvSpPr>
        <p:spPr>
          <a:xfrm>
            <a:off x="1539240" y="4128593"/>
            <a:ext cx="935735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Rephrase to emphasize a simpler issue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Express your first thoughts, like “This issue is similar to…”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75000"/>
                  </a:schemeClr>
                </a:solidFill>
              </a:rPr>
              <a:t>Commit to explore this concern, after “We had considered…”</a:t>
            </a:r>
          </a:p>
        </p:txBody>
      </p:sp>
    </p:spTree>
    <p:extLst>
      <p:ext uri="{BB962C8B-B14F-4D97-AF65-F5344CB8AC3E}">
        <p14:creationId xmlns:p14="http://schemas.microsoft.com/office/powerpoint/2010/main" val="199547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The research proposal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E0267-1C94-EA4A-A41C-C21DB47213DC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B998-5B86-F149-BA8F-14AC26BF255B}"/>
              </a:ext>
            </a:extLst>
          </p:cNvPr>
          <p:cNvSpPr/>
          <p:nvPr/>
        </p:nvSpPr>
        <p:spPr>
          <a:xfrm>
            <a:off x="0" y="6173052"/>
            <a:ext cx="52248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A1DE0-3563-5444-9835-52F66DEAD5F4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DD160-688B-3A40-AF1F-99412F89BF2A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44F7B-0F6A-AC4E-8E01-1F145CE227A7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E3C63-4976-EF43-B01E-911401364F48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4378E-8D16-9447-9460-647E25A1BE0B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D16CB-7283-0549-84BA-12F286BB3AEF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&amp;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A10B5-7DD8-D54A-9798-2EFE662AE5E9}"/>
              </a:ext>
            </a:extLst>
          </p:cNvPr>
          <p:cNvSpPr txBox="1"/>
          <p:nvPr/>
        </p:nvSpPr>
        <p:spPr>
          <a:xfrm>
            <a:off x="217600" y="1970946"/>
            <a:ext cx="12191999" cy="589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First summarize the methodology and methods briefly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Discuss the philosophy, theoretical perspective, and methodology, if qualitative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Stipulate the participants, materials, procedures, and analysis of the first study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If applicable, describe the other studies too, but perhaps briefly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Justify uncommon choices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The research proposal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E0267-1C94-EA4A-A41C-C21DB47213DC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B998-5B86-F149-BA8F-14AC26BF255B}"/>
              </a:ext>
            </a:extLst>
          </p:cNvPr>
          <p:cNvSpPr/>
          <p:nvPr/>
        </p:nvSpPr>
        <p:spPr>
          <a:xfrm>
            <a:off x="0" y="6173052"/>
            <a:ext cx="69664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A1DE0-3563-5444-9835-52F66DEAD5F4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DD160-688B-3A40-AF1F-99412F89BF2A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44F7B-0F6A-AC4E-8E01-1F145CE227A7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E3C63-4976-EF43-B01E-911401364F48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4378E-8D16-9447-9460-647E25A1BE0B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D16CB-7283-0549-84BA-12F286BB3AEF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&amp;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A10B5-7DD8-D54A-9798-2EFE662AE5E9}"/>
              </a:ext>
            </a:extLst>
          </p:cNvPr>
          <p:cNvSpPr txBox="1"/>
          <p:nvPr/>
        </p:nvSpPr>
        <p:spPr>
          <a:xfrm>
            <a:off x="534592" y="2194781"/>
            <a:ext cx="12191999" cy="365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Discuss how you will manage ethical concerns, such as whether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the research entails deception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participants might feel obliged to participate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incentives are disproportionate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The research proposal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E0267-1C94-EA4A-A41C-C21DB47213DC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B998-5B86-F149-BA8F-14AC26BF255B}"/>
              </a:ext>
            </a:extLst>
          </p:cNvPr>
          <p:cNvSpPr/>
          <p:nvPr/>
        </p:nvSpPr>
        <p:spPr>
          <a:xfrm>
            <a:off x="0" y="6173052"/>
            <a:ext cx="87080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A1DE0-3563-5444-9835-52F66DEAD5F4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DD160-688B-3A40-AF1F-99412F89BF2A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44F7B-0F6A-AC4E-8E01-1F145CE227A7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E3C63-4976-EF43-B01E-911401364F48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4378E-8D16-9447-9460-647E25A1BE0B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D16CB-7283-0549-84BA-12F286BB3AEF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&amp;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A10B5-7DD8-D54A-9798-2EFE662AE5E9}"/>
              </a:ext>
            </a:extLst>
          </p:cNvPr>
          <p:cNvSpPr txBox="1"/>
          <p:nvPr/>
        </p:nvSpPr>
        <p:spPr>
          <a:xfrm>
            <a:off x="522400" y="2646632"/>
            <a:ext cx="12191999" cy="230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Consider legal or safety concerns, such as 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whether you will need to transfer intellectual property to a research partner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how you will manage the risks of travel</a:t>
            </a:r>
          </a:p>
        </p:txBody>
      </p:sp>
    </p:spTree>
    <p:extLst>
      <p:ext uri="{BB962C8B-B14F-4D97-AF65-F5344CB8AC3E}">
        <p14:creationId xmlns:p14="http://schemas.microsoft.com/office/powerpoint/2010/main" val="7117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The research proposal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E0267-1C94-EA4A-A41C-C21DB47213DC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B998-5B86-F149-BA8F-14AC26BF255B}"/>
              </a:ext>
            </a:extLst>
          </p:cNvPr>
          <p:cNvSpPr/>
          <p:nvPr/>
        </p:nvSpPr>
        <p:spPr>
          <a:xfrm>
            <a:off x="0" y="6173052"/>
            <a:ext cx="10439400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A1DE0-3563-5444-9835-52F66DEAD5F4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DD160-688B-3A40-AF1F-99412F89BF2A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44F7B-0F6A-AC4E-8E01-1F145CE227A7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E3C63-4976-EF43-B01E-911401364F48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4378E-8D16-9447-9460-647E25A1BE0B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D16CB-7283-0549-84BA-12F286BB3AEF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&amp;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A10B5-7DD8-D54A-9798-2EFE662AE5E9}"/>
              </a:ext>
            </a:extLst>
          </p:cNvPr>
          <p:cNvSpPr txBox="1"/>
          <p:nvPr/>
        </p:nvSpPr>
        <p:spPr>
          <a:xfrm>
            <a:off x="158496" y="2348898"/>
            <a:ext cx="13063199" cy="500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Present an outline of scheduled activities and communication plan that may include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the titles and outlets of publications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conferences, events, and social media to communicate results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translation into policy and practice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3AFC1-B12B-8746-BE84-17CD7E5D2886}"/>
              </a:ext>
            </a:extLst>
          </p:cNvPr>
          <p:cNvGrpSpPr/>
          <p:nvPr/>
        </p:nvGrpSpPr>
        <p:grpSpPr>
          <a:xfrm>
            <a:off x="-1" y="-1"/>
            <a:ext cx="12189600" cy="1771651"/>
            <a:chOff x="2524125" y="3043237"/>
            <a:chExt cx="7143750" cy="1521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826D97-2CAE-4A46-AFA3-EA228DB5D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361" t="23016" r="17535" b="54792"/>
            <a:stretch/>
          </p:blipFill>
          <p:spPr>
            <a:xfrm>
              <a:off x="2524125" y="3043237"/>
              <a:ext cx="7143750" cy="152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2C7E3-DE9C-CB4A-A69C-2DA0D65FF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190" t="27917" r="32298" b="46250"/>
            <a:stretch/>
          </p:blipFill>
          <p:spPr>
            <a:xfrm>
              <a:off x="4286250" y="3043238"/>
              <a:ext cx="3618310" cy="9504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17853B-8C37-F149-B9F7-B298E8AE7B25}"/>
              </a:ext>
            </a:extLst>
          </p:cNvPr>
          <p:cNvSpPr txBox="1"/>
          <p:nvPr/>
        </p:nvSpPr>
        <p:spPr>
          <a:xfrm>
            <a:off x="2484120" y="577248"/>
            <a:ext cx="7955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The research proposal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E0267-1C94-EA4A-A41C-C21DB47213DC}"/>
              </a:ext>
            </a:extLst>
          </p:cNvPr>
          <p:cNvSpPr/>
          <p:nvPr/>
        </p:nvSpPr>
        <p:spPr>
          <a:xfrm>
            <a:off x="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B998-5B86-F149-BA8F-14AC26BF255B}"/>
              </a:ext>
            </a:extLst>
          </p:cNvPr>
          <p:cNvSpPr/>
          <p:nvPr/>
        </p:nvSpPr>
        <p:spPr>
          <a:xfrm>
            <a:off x="-1" y="6173052"/>
            <a:ext cx="12189599" cy="3424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A1DE0-3563-5444-9835-52F66DEAD5F4}"/>
              </a:ext>
            </a:extLst>
          </p:cNvPr>
          <p:cNvSpPr/>
          <p:nvPr/>
        </p:nvSpPr>
        <p:spPr>
          <a:xfrm>
            <a:off x="1741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DD160-688B-3A40-AF1F-99412F89BF2A}"/>
              </a:ext>
            </a:extLst>
          </p:cNvPr>
          <p:cNvSpPr/>
          <p:nvPr/>
        </p:nvSpPr>
        <p:spPr>
          <a:xfrm>
            <a:off x="34832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44F7B-0F6A-AC4E-8E01-1F145CE227A7}"/>
              </a:ext>
            </a:extLst>
          </p:cNvPr>
          <p:cNvSpPr/>
          <p:nvPr/>
        </p:nvSpPr>
        <p:spPr>
          <a:xfrm>
            <a:off x="87080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E3C63-4976-EF43-B01E-911401364F48}"/>
              </a:ext>
            </a:extLst>
          </p:cNvPr>
          <p:cNvSpPr/>
          <p:nvPr/>
        </p:nvSpPr>
        <p:spPr>
          <a:xfrm>
            <a:off x="104496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4378E-8D16-9447-9460-647E25A1BE0B}"/>
              </a:ext>
            </a:extLst>
          </p:cNvPr>
          <p:cNvSpPr/>
          <p:nvPr/>
        </p:nvSpPr>
        <p:spPr>
          <a:xfrm>
            <a:off x="52248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8D16CB-7283-0549-84BA-12F286BB3AEF}"/>
              </a:ext>
            </a:extLst>
          </p:cNvPr>
          <p:cNvSpPr/>
          <p:nvPr/>
        </p:nvSpPr>
        <p:spPr>
          <a:xfrm>
            <a:off x="6966400" y="6515526"/>
            <a:ext cx="1742400" cy="342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&amp;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A10B5-7DD8-D54A-9798-2EFE662AE5E9}"/>
              </a:ext>
            </a:extLst>
          </p:cNvPr>
          <p:cNvSpPr txBox="1"/>
          <p:nvPr/>
        </p:nvSpPr>
        <p:spPr>
          <a:xfrm>
            <a:off x="3387159" y="2646556"/>
            <a:ext cx="5413248" cy="275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Specify resources you will need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Estimate the costs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Consider source of funds, if needed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CE2C4-0867-EA49-ADFB-E8B093E2A626}"/>
              </a:ext>
            </a:extLst>
          </p:cNvPr>
          <p:cNvSpPr/>
          <p:nvPr/>
        </p:nvSpPr>
        <p:spPr>
          <a:xfrm>
            <a:off x="0" y="6395444"/>
            <a:ext cx="12192000" cy="46255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Criteria to evaluate confirmation of candidature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83D8F-B7D1-F249-BB09-00D76ECEB337}"/>
              </a:ext>
            </a:extLst>
          </p:cNvPr>
          <p:cNvSpPr/>
          <p:nvPr/>
        </p:nvSpPr>
        <p:spPr>
          <a:xfrm>
            <a:off x="0" y="0"/>
            <a:ext cx="40608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Background &amp; foundations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671B-4A6E-6947-9C28-B4D4EAB00E95}"/>
              </a:ext>
            </a:extLst>
          </p:cNvPr>
          <p:cNvSpPr/>
          <p:nvPr/>
        </p:nvSpPr>
        <p:spPr>
          <a:xfrm>
            <a:off x="8131200" y="0"/>
            <a:ext cx="40608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Feasibility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5E570-E553-324B-84A2-7D0341BF8520}"/>
              </a:ext>
            </a:extLst>
          </p:cNvPr>
          <p:cNvSpPr/>
          <p:nvPr/>
        </p:nvSpPr>
        <p:spPr>
          <a:xfrm>
            <a:off x="4060800" y="0"/>
            <a:ext cx="4070400" cy="55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</p:txBody>
      </p:sp>
      <p:pic>
        <p:nvPicPr>
          <p:cNvPr id="6146" name="Picture 2" descr="two men working">
            <a:extLst>
              <a:ext uri="{FF2B5EF4-FFF2-40B4-BE49-F238E27FC236}">
                <a16:creationId xmlns:a16="http://schemas.microsoft.com/office/drawing/2014/main" id="{D0668884-25C7-BB4A-BE90-2FD9E6BF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2" y="554053"/>
            <a:ext cx="40704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ay satellite disc on field">
            <a:extLst>
              <a:ext uri="{FF2B5EF4-FFF2-40B4-BE49-F238E27FC236}">
                <a16:creationId xmlns:a16="http://schemas.microsoft.com/office/drawing/2014/main" id="{F48DF7B5-75EE-DF4B-8825-F672963F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97" y="554053"/>
            <a:ext cx="407039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igh-angle grayscale photography of triangular staircase">
            <a:extLst>
              <a:ext uri="{FF2B5EF4-FFF2-40B4-BE49-F238E27FC236}">
                <a16:creationId xmlns:a16="http://schemas.microsoft.com/office/drawing/2014/main" id="{06F95A19-966B-464C-A4D3-712CDC02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96" y="554052"/>
            <a:ext cx="4060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E1344F-73A8-814B-8A89-787CDC7CFD92}"/>
              </a:ext>
            </a:extLst>
          </p:cNvPr>
          <p:cNvSpPr/>
          <p:nvPr/>
        </p:nvSpPr>
        <p:spPr>
          <a:xfrm>
            <a:off x="-9606" y="2946732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Understands the topic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56225-F67C-B841-B799-F700BDABAF28}"/>
              </a:ext>
            </a:extLst>
          </p:cNvPr>
          <p:cNvSpPr/>
          <p:nvPr/>
        </p:nvSpPr>
        <p:spPr>
          <a:xfrm>
            <a:off x="1" y="351111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Aware of controversies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3999E-2DCA-0541-BB1D-3CBA1EBFEAB1}"/>
              </a:ext>
            </a:extLst>
          </p:cNvPr>
          <p:cNvSpPr/>
          <p:nvPr/>
        </p:nvSpPr>
        <p:spPr>
          <a:xfrm>
            <a:off x="-9607" y="4085499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Research addresses a problem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C81A5-9598-9C4A-87CE-2B8EDC43495B}"/>
              </a:ext>
            </a:extLst>
          </p:cNvPr>
          <p:cNvSpPr/>
          <p:nvPr/>
        </p:nvSpPr>
        <p:spPr>
          <a:xfrm>
            <a:off x="0" y="4642854"/>
            <a:ext cx="4060797" cy="564382"/>
          </a:xfrm>
          <a:prstGeom prst="rect">
            <a:avLst/>
          </a:prstGeom>
          <a:solidFill>
            <a:srgbClr val="88D9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Research is unique</a:t>
            </a:r>
          </a:p>
        </p:txBody>
      </p:sp>
    </p:spTree>
    <p:extLst>
      <p:ext uri="{BB962C8B-B14F-4D97-AF65-F5344CB8AC3E}">
        <p14:creationId xmlns:p14="http://schemas.microsoft.com/office/powerpoint/2010/main" val="34057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98694</TotalTime>
  <Words>1392</Words>
  <Application>Microsoft Macintosh PowerPoint</Application>
  <PresentationFormat>Widescreen</PresentationFormat>
  <Paragraphs>390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Moss</dc:creator>
  <cp:lastModifiedBy>Simon Moss</cp:lastModifiedBy>
  <cp:revision>443</cp:revision>
  <dcterms:created xsi:type="dcterms:W3CDTF">2020-11-09T02:21:25Z</dcterms:created>
  <dcterms:modified xsi:type="dcterms:W3CDTF">2021-05-17T21:55:40Z</dcterms:modified>
</cp:coreProperties>
</file>