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7"/>
    <p:restoredTop sz="94762"/>
  </p:normalViewPr>
  <p:slideViewPr>
    <p:cSldViewPr snapToGrid="0" snapToObjects="1">
      <p:cViewPr varScale="1">
        <p:scale>
          <a:sx n="150" d="100"/>
          <a:sy n="150" d="100"/>
        </p:scale>
        <p:origin x="34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8EE8-27E3-964C-89AC-12718F1F933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EBD6-EAA6-BB41-A4EC-95587E2DA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0" y="1941750"/>
            <a:ext cx="8028880" cy="630000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560" y="2752043"/>
            <a:ext cx="8028880" cy="33160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14DE5C-8080-5C46-A6FD-CE21845CB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35976"/>
            <a:ext cx="6858000" cy="22329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000">
                <a:solidFill>
                  <a:schemeClr val="bg2"/>
                </a:solidFill>
              </a:defRPr>
            </a:lvl2pPr>
            <a:lvl3pPr marL="685800" indent="0" algn="ctr">
              <a:buNone/>
              <a:defRPr sz="1000">
                <a:solidFill>
                  <a:schemeClr val="bg2"/>
                </a:solidFill>
              </a:defRPr>
            </a:lvl3pPr>
            <a:lvl4pPr marL="1028700" indent="0" algn="ctr">
              <a:buNone/>
              <a:defRPr sz="1000">
                <a:solidFill>
                  <a:schemeClr val="bg2"/>
                </a:solidFill>
              </a:defRPr>
            </a:lvl4pPr>
            <a:lvl5pPr marL="1371600" indent="0" algn="ctr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DEPARMENT TITLE GOES HERE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C9F3277-BCA4-2048-8982-0ECFBCEE7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338287"/>
            <a:ext cx="6858000" cy="22329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000">
                <a:solidFill>
                  <a:schemeClr val="bg2"/>
                </a:solidFill>
              </a:defRPr>
            </a:lvl2pPr>
            <a:lvl3pPr marL="685800" indent="0" algn="ctr">
              <a:buNone/>
              <a:defRPr sz="1000">
                <a:solidFill>
                  <a:schemeClr val="bg2"/>
                </a:solidFill>
              </a:defRPr>
            </a:lvl3pPr>
            <a:lvl4pPr marL="1028700" indent="0" algn="ctr">
              <a:buNone/>
              <a:defRPr sz="1000">
                <a:solidFill>
                  <a:schemeClr val="bg2"/>
                </a:solidFill>
              </a:defRPr>
            </a:lvl4pPr>
            <a:lvl5pPr marL="1371600" indent="0" algn="ctr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FFC349A-F95C-A740-8D49-880377A16A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530277"/>
            <a:ext cx="6858000" cy="22329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000">
                <a:solidFill>
                  <a:schemeClr val="bg2"/>
                </a:solidFill>
              </a:defRPr>
            </a:lvl2pPr>
            <a:lvl3pPr marL="685800" indent="0" algn="ctr">
              <a:buNone/>
              <a:defRPr sz="1000">
                <a:solidFill>
                  <a:schemeClr val="bg2"/>
                </a:solidFill>
              </a:defRPr>
            </a:lvl3pPr>
            <a:lvl4pPr marL="1028700" indent="0" algn="ctr">
              <a:buNone/>
              <a:defRPr sz="1000">
                <a:solidFill>
                  <a:schemeClr val="bg2"/>
                </a:solidFill>
              </a:defRPr>
            </a:lvl4pPr>
            <a:lvl5pPr marL="1371600" indent="0" algn="ctr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00 MONTH, 0000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E803DC-031B-9546-BA44-ECED32A14312}"/>
              </a:ext>
            </a:extLst>
          </p:cNvPr>
          <p:cNvSpPr txBox="1">
            <a:spLocks/>
          </p:cNvSpPr>
          <p:nvPr userDrawn="1"/>
        </p:nvSpPr>
        <p:spPr>
          <a:xfrm>
            <a:off x="-44604" y="-59472"/>
            <a:ext cx="41694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CRICOS Provider No: 00300K (NT/VIC) 03286A (NSW) RTO Provider No: 0373 TEQSA Provider ID PRV12069</a:t>
            </a:r>
            <a:endParaRPr lang="en-US" sz="600" b="0" i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0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25" y="1378863"/>
            <a:ext cx="8210966" cy="33987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62381AD-146B-5F4B-B5D0-575D144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87A5996-5573-C346-8B11-B632EF16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E73A337-4C33-1E4C-BAE9-8D3121B247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571" y="1378212"/>
            <a:ext cx="8213833" cy="3729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7F9AB2E-1B8B-0F44-96EF-B277A7F83E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225" y="1882101"/>
            <a:ext cx="8208743" cy="2895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A73161-1B8F-B74C-AD3E-17C330B6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D7D3D98-FB88-E34F-8F9E-46DC0E61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2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5455" y="1378863"/>
            <a:ext cx="3187291" cy="34084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E1B1EEA-0C6E-0F47-8F57-515A3BDE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6D2FD5-B78A-9E43-ACC5-20522CC19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2571" y="1378864"/>
            <a:ext cx="4831131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C8910CE-E96B-1143-AB5D-EB747ECC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17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3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259ADB6B-7874-0544-A977-F35931AAD6E5}"/>
              </a:ext>
            </a:extLst>
          </p:cNvPr>
          <p:cNvSpPr>
            <a:spLocks noGrp="1"/>
          </p:cNvSpPr>
          <p:nvPr userDrawn="1"/>
        </p:nvSpPr>
        <p:spPr>
          <a:xfrm>
            <a:off x="8629689" y="103009"/>
            <a:ext cx="4237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5455" y="1378864"/>
            <a:ext cx="3188736" cy="10167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69540A8-1CF4-574D-9416-797978480F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5455" y="2567180"/>
            <a:ext cx="3188733" cy="101670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7F2BB0-FAA7-694A-9F1F-5FB1FE521B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5455" y="3755497"/>
            <a:ext cx="3188736" cy="101670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40B2B5-C8A8-BE41-9A4F-9978F2F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3C1209-9A6C-4B4E-9F7A-5BA131E32CFD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2571" y="1378864"/>
            <a:ext cx="4831131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C2675-BE47-6F49-9628-4F355C38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2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3 Picture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13D972B-3E14-9748-97E4-B447D6378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2536" y="2782907"/>
            <a:ext cx="2588790" cy="19947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CBE3E61-7BCA-0649-8C7E-8FBCB071EF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573" y="2782907"/>
            <a:ext cx="2597136" cy="199471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4A3B46C-313A-5F4F-A80F-DD17C1B5C8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12553" y="2782907"/>
            <a:ext cx="2594522" cy="19947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8D18555-D82A-8240-B9F6-15BEC9B4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0C27BA-02F8-134D-A9AB-376BB1A5969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02571" y="1378864"/>
            <a:ext cx="8211620" cy="1223561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1056C27-42D6-3E48-A3E2-5779309F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0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Traditional Ow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23880D4-F547-0446-90E4-F5954574E50A}"/>
              </a:ext>
            </a:extLst>
          </p:cNvPr>
          <p:cNvSpPr txBox="1">
            <a:spLocks/>
          </p:cNvSpPr>
          <p:nvPr userDrawn="1"/>
        </p:nvSpPr>
        <p:spPr>
          <a:xfrm>
            <a:off x="402572" y="1369217"/>
            <a:ext cx="7076933" cy="1958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2700" b="1" kern="1200" smtClean="0">
                <a:solidFill>
                  <a:schemeClr val="bg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Charles Darwin University acknowledges all First Nations people across the lands on which we live and work, and we pay our respects to Elders both past and present.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9199D5F-A765-E443-AD66-817B8AFC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8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AC01DD-C5D2-2743-A861-E23185D50B7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378864"/>
            <a:ext cx="8211620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0367C9-0E35-4043-AD9A-7FEB2A7E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91C404B-93CA-1E43-A88D-FB2FDFA8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9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D8928-9E44-8E48-9606-82D2FC856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226" y="1374977"/>
            <a:ext cx="8208754" cy="372289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562D983-A37D-7945-93D2-AF85F5D7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343E03-DE47-1347-8AD0-EB3863603E7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02571" y="1882100"/>
            <a:ext cx="8211620" cy="2895526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CFCC9E7-7B8F-FE43-B712-5C137917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3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032556-A817-A444-9D7A-A69C4C24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11" y="1345580"/>
            <a:ext cx="8115378" cy="1540944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234BFACF-7B5C-DC43-B084-2C1DC664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108988"/>
            <a:ext cx="351137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10A0658-5DE5-5E45-991B-3E105904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D82C39-D2FF-164E-89A6-C0673E61AEA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378864"/>
            <a:ext cx="4007055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69AEF2-4B5E-C04E-B5A3-22147306A84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0002" y="1378864"/>
            <a:ext cx="4007055" cy="3398762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84767CD-A8A4-0F4A-ACC5-13CEFC9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ing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D0FC821-9E3D-6249-8FE7-456ED4D512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1379" y="1374297"/>
            <a:ext cx="4015678" cy="3729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C52205C-B1BD-7945-99A9-79EFECB7DF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572" y="1378212"/>
            <a:ext cx="4011367" cy="37297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21A125E-8E92-1044-A120-FC8CBBE2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85EAB0-A1C3-B149-AC40-731FD84C9B8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882098"/>
            <a:ext cx="4007055" cy="2895528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B4939C-537E-2545-B3C5-7DDE4A94308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0002" y="1882098"/>
            <a:ext cx="4007055" cy="2895528"/>
          </a:xfrm>
        </p:spPr>
        <p:txBody>
          <a:bodyPr lIns="90000"/>
          <a:lstStyle>
            <a:lvl1pPr marL="270000" indent="-270000">
              <a:lnSpc>
                <a:spcPct val="100000"/>
              </a:lnSpc>
              <a:defRPr sz="2600">
                <a:solidFill>
                  <a:schemeClr val="tx1"/>
                </a:solidFill>
                <a:latin typeface="+mj-lt"/>
              </a:defRPr>
            </a:lvl1pPr>
            <a:lvl2pPr marL="684000" indent="-288000">
              <a:lnSpc>
                <a:spcPct val="100000"/>
              </a:lnSpc>
              <a:defRPr sz="2300">
                <a:latin typeface="+mj-lt"/>
              </a:defRPr>
            </a:lvl2pPr>
            <a:lvl3pPr marL="1037250" indent="-280800">
              <a:lnSpc>
                <a:spcPct val="100000"/>
              </a:lnSpc>
              <a:defRPr sz="1800">
                <a:latin typeface="+mj-lt"/>
              </a:defRPr>
            </a:lvl3pPr>
            <a:lvl4pPr marL="1332000" indent="-259200">
              <a:lnSpc>
                <a:spcPct val="100000"/>
              </a:lnSpc>
              <a:defRPr sz="1500">
                <a:latin typeface="+mj-lt"/>
              </a:defRPr>
            </a:lvl4pPr>
            <a:lvl5pPr marL="1579050" indent="-252000"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AB9B038-22A4-9C4E-9AE0-A275BFE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677174-565C-E846-8403-BB5BCE02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73" y="478057"/>
            <a:ext cx="7362077" cy="789958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EB662887-CB77-BD4B-B990-5BB0336B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FF5858E-26C3-4047-BC1D-18F3D89B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9" y="4799819"/>
            <a:ext cx="351137" cy="273844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AA10EC0-CC52-A246-A2C3-81389B6F8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OR SECTION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0EC0-CC52-A246-A2C3-81389B6F8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4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7" r:id="rId4"/>
    <p:sldLayoutId id="2147483676" r:id="rId5"/>
    <p:sldLayoutId id="2147483664" r:id="rId6"/>
    <p:sldLayoutId id="2147483678" r:id="rId7"/>
    <p:sldLayoutId id="2147483666" r:id="rId8"/>
    <p:sldLayoutId id="2147483667" r:id="rId9"/>
    <p:sldLayoutId id="2147483679" r:id="rId10"/>
    <p:sldLayoutId id="2147483682" r:id="rId11"/>
    <p:sldLayoutId id="2147483680" r:id="rId12"/>
    <p:sldLayoutId id="2147483681" r:id="rId13"/>
    <p:sldLayoutId id="2147483684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cholarships@cdu.edu.au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4AFD3C-C272-A34D-8211-0D74319E1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60" y="1910373"/>
            <a:ext cx="8028880" cy="630000"/>
          </a:xfrm>
        </p:spPr>
        <p:txBody>
          <a:bodyPr>
            <a:normAutofit/>
          </a:bodyPr>
          <a:lstStyle/>
          <a:p>
            <a:r>
              <a:rPr lang="en-US" dirty="0"/>
              <a:t>Let’s Talk about Scholarships!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8547033-B4D7-484F-AF2A-3F3B39B3F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60" y="2453646"/>
            <a:ext cx="8028880" cy="943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Orientation Week 2023</a:t>
            </a:r>
          </a:p>
          <a:p>
            <a:r>
              <a:rPr lang="en-US" dirty="0"/>
              <a:t>28 February 2023</a:t>
            </a:r>
          </a:p>
          <a:p>
            <a:r>
              <a:rPr lang="en-US" dirty="0"/>
              <a:t>3:00 – 3:30 pm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515675-16A9-2040-A9A7-7541550B2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3440778"/>
            <a:ext cx="6858000" cy="223295"/>
          </a:xfrm>
        </p:spPr>
        <p:txBody>
          <a:bodyPr/>
          <a:lstStyle/>
          <a:p>
            <a:r>
              <a:rPr lang="en-US" dirty="0"/>
              <a:t>Office of Student Administration, Scholarship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1EA704-53E4-4E47-97FD-B1A520FEE3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3000" y="3656121"/>
            <a:ext cx="6858000" cy="341016"/>
          </a:xfrm>
        </p:spPr>
        <p:txBody>
          <a:bodyPr/>
          <a:lstStyle/>
          <a:p>
            <a:r>
              <a:rPr lang="en-US" sz="1600" dirty="0"/>
              <a:t>Tu Ann Calinga</a:t>
            </a:r>
          </a:p>
        </p:txBody>
      </p:sp>
    </p:spTree>
    <p:extLst>
      <p:ext uri="{BB962C8B-B14F-4D97-AF65-F5344CB8AC3E}">
        <p14:creationId xmlns:p14="http://schemas.microsoft.com/office/powerpoint/2010/main" val="198701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9CD95-B59F-4BA3-BB5C-964B07500BA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826197" y="2682682"/>
            <a:ext cx="7364606" cy="792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A4501-538F-42D3-B1AA-029D28D3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336A0-BB0A-4D7C-9436-3517794A03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47"/>
          <a:stretch/>
        </p:blipFill>
        <p:spPr>
          <a:xfrm>
            <a:off x="0" y="1160508"/>
            <a:ext cx="9055286" cy="19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9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6FEC67-5380-4306-AF77-C244D953F7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023" y="1223227"/>
            <a:ext cx="8565992" cy="1131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The Scholarship Committee rank applications on how well they address the selection criteria, usually by giving a score to each of the answers provided.</a:t>
            </a:r>
          </a:p>
          <a:p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1EE40-C91C-4D9A-AF23-9110B719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write a successful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47CCB-5D6E-413E-9B04-92CEED98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6350B-BEE3-45A3-9171-20B48A06F696}"/>
              </a:ext>
            </a:extLst>
          </p:cNvPr>
          <p:cNvSpPr txBox="1"/>
          <p:nvPr/>
        </p:nvSpPr>
        <p:spPr>
          <a:xfrm>
            <a:off x="334926" y="2419057"/>
            <a:ext cx="3838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Only include your written statement in the provided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Treat it like a job application – Who’s giving the scholarships? What is the purpose?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No spelling mistakes or incorrect 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Include all documents requested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FB1F4-E062-4FAC-BD1B-B507DE9F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07" y="2238079"/>
            <a:ext cx="3788980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F76C9-88B5-4AEC-B8D9-592DAFE344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356074"/>
            <a:ext cx="8491564" cy="8646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Use the selection criteria as headings and provide answer directly underneath;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26533-4779-4E88-A729-C91A365A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Addressing Selection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F347A-A7AB-4BC5-840C-9FE275A3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101DF-E23F-457D-9734-B5BA3390B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52" y="2065225"/>
            <a:ext cx="6985991" cy="245893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B2F74351-7B56-4943-B895-9E9078F3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926" y="3943316"/>
            <a:ext cx="353132" cy="353132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CB431CAE-50D4-4866-ABF1-10493DF25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686" y="3240741"/>
            <a:ext cx="353132" cy="3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5000F-DCE7-494A-8638-55632188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5" y="253938"/>
            <a:ext cx="7970463" cy="1426944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Can students apply for more than one scholarship?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335B2-2DE5-4D7A-B0B4-292BDA3C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182A6-8579-4B18-AA1F-6F27110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48" y="3976542"/>
            <a:ext cx="1039038" cy="1034779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89C9D0-980A-4C1B-84F1-9BE84AD8A22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2425715" y="1988641"/>
            <a:ext cx="4103185" cy="30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B07C7-D5D8-45C8-843A-1CE7CB90D9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327" y="1653854"/>
            <a:ext cx="8309120" cy="25705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400" dirty="0"/>
              <a:t>We encourage you to apply for all scholarships you are eligible for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/>
              <a:t>Students can be awarded and hold up to two (2) scholarships at a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/>
              <a:t>If offered more than two scholarships in the same period, student can choose which two they’d like to accept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335B2-2DE5-4D7A-B0B4-292BDA3C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B6F2E-39B4-447B-AC9C-EDB2812E5EAA}"/>
              </a:ext>
            </a:extLst>
          </p:cNvPr>
          <p:cNvSpPr txBox="1"/>
          <p:nvPr/>
        </p:nvSpPr>
        <p:spPr>
          <a:xfrm>
            <a:off x="3446929" y="419294"/>
            <a:ext cx="191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YES!!!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182A6-8579-4B18-AA1F-6F27110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38" y="3648931"/>
            <a:ext cx="1345001" cy="1339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0A31C-001C-4F34-8BF3-C697F6D4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61130" cy="15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698670-879D-40D4-8FE8-2C7C8D964AA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2400" dirty="0"/>
              <a:t>CDU Progression rules must be met for ongoing scholarships:</a:t>
            </a:r>
          </a:p>
          <a:p>
            <a:pPr marL="1062000" lvl="3" indent="0">
              <a:buNone/>
            </a:pPr>
            <a:r>
              <a:rPr lang="en-AU" sz="1600" dirty="0"/>
              <a:t>-Pass more than 50% of units enrolled</a:t>
            </a:r>
          </a:p>
          <a:p>
            <a:pPr marL="1062000" lvl="3" indent="0">
              <a:buNone/>
            </a:pPr>
            <a:r>
              <a:rPr lang="en-AU" sz="1600" dirty="0"/>
              <a:t>-Not fail the same unit twice or more</a:t>
            </a:r>
          </a:p>
          <a:p>
            <a:pPr marL="1062000" lvl="3" indent="0">
              <a:buNone/>
            </a:pPr>
            <a:r>
              <a:rPr lang="en-AU" sz="1600" dirty="0"/>
              <a:t>-Maintaining credit average (subject to scholarship)</a:t>
            </a:r>
          </a:p>
          <a:p>
            <a:pPr marL="1062000" lvl="3" indent="0">
              <a:buNone/>
            </a:pPr>
            <a:r>
              <a:rPr lang="en-AU" sz="1600" dirty="0"/>
              <a:t>-A pass in all units (subject to scholarships)</a:t>
            </a:r>
          </a:p>
          <a:p>
            <a:pPr marL="1062000" lvl="3" indent="0">
              <a:buNone/>
            </a:pPr>
            <a:endParaRPr lang="en-AU" sz="1600" dirty="0"/>
          </a:p>
          <a:p>
            <a:r>
              <a:rPr lang="en-AU" dirty="0"/>
              <a:t>Recipients are reviewed each semester to ensure they are meeting all requirements listed in the Terms and Conditions of the scholarship</a:t>
            </a:r>
          </a:p>
          <a:p>
            <a:r>
              <a:rPr lang="en-AU" dirty="0"/>
              <a:t>Recipients must inform us of any change of circumstances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43344C-A37A-471D-9E3D-970DF4F6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Successful Scholarship Recipients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FCDA6-84A4-4B1D-A4A2-47439616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4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937DF-999D-40DC-9A5F-389D92F0530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All CDU Payments are made into the students bank account after the census date of each semester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F3545F-F1C5-4539-B1E3-225E62A5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Scholarship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C56B1-C620-402A-8375-8F762453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D22B9-ECE6-402A-8503-F9A0A760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36" y="2736278"/>
            <a:ext cx="2053375" cy="20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2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4D895D-FD59-415C-AFB8-C0F04976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Scholarship Important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15D3A-76B4-44EA-9C79-7BC5CA48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279F08-448D-4250-9B79-2F18A569F22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995943" y="1379539"/>
            <a:ext cx="4978450" cy="3367274"/>
          </a:xfrm>
        </p:spPr>
      </p:pic>
    </p:spTree>
    <p:extLst>
      <p:ext uri="{BB962C8B-B14F-4D97-AF65-F5344CB8AC3E}">
        <p14:creationId xmlns:p14="http://schemas.microsoft.com/office/powerpoint/2010/main" val="406981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9FB0C9-98A8-47CC-B1B4-8E5AF0E0E3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3" y="1957088"/>
            <a:ext cx="8211620" cy="2395277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Our Scholarship team are always happy to assist with your query;</a:t>
            </a:r>
          </a:p>
          <a:p>
            <a:pPr marL="767250" lvl="2" indent="0">
              <a:buNone/>
            </a:pPr>
            <a:endParaRPr lang="en-AU" sz="2000" dirty="0"/>
          </a:p>
          <a:p>
            <a:pPr marL="756900" lvl="1" indent="-342900"/>
            <a:r>
              <a:rPr lang="en-AU" sz="2000" dirty="0"/>
              <a:t>T: 1800 061 963</a:t>
            </a:r>
          </a:p>
          <a:p>
            <a:pPr marL="756900" lvl="1" indent="-342900"/>
            <a:r>
              <a:rPr lang="en-AU" sz="2000" dirty="0"/>
              <a:t>E: </a:t>
            </a:r>
            <a:r>
              <a:rPr lang="en-AU" sz="2000" dirty="0">
                <a:hlinkClick r:id="rId2"/>
              </a:rPr>
              <a:t>scholarships@cdu.edu.au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Or visit us at the Information Centre in Orange Building 1</a:t>
            </a:r>
          </a:p>
          <a:p>
            <a:pPr lvl="2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791986-A732-4684-B552-B9572EFC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Moving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6A0DF-F7BC-49F7-A835-2B308D53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6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0FD7E-D1B0-46AA-AE99-D903ECE4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B25AA3-4FBF-4D21-B110-52DEEEF9A3B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0" y="1304365"/>
            <a:ext cx="9144000" cy="2379851"/>
          </a:xfrm>
        </p:spPr>
      </p:pic>
    </p:spTree>
    <p:extLst>
      <p:ext uri="{BB962C8B-B14F-4D97-AF65-F5344CB8AC3E}">
        <p14:creationId xmlns:p14="http://schemas.microsoft.com/office/powerpoint/2010/main" val="171333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4BF89B-089A-FE40-9477-DC206836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2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EA109-D4C3-874E-B3CC-D472E690D8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201064"/>
            <a:ext cx="7788929" cy="1707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Scholarships are financial aid designed to assist students while completing their studies.</a:t>
            </a:r>
          </a:p>
          <a:p>
            <a:pPr marL="0" indent="0">
              <a:buNone/>
            </a:pPr>
            <a:r>
              <a:rPr lang="en-AU" sz="2000" dirty="0">
                <a:solidFill>
                  <a:schemeClr val="bg2"/>
                </a:solidFill>
              </a:rPr>
              <a:t>Some scholarships also include funding for specific equipment, club memberships, and paid work placements to give students hands-on work experience.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7C2D8-E559-2443-9B44-50463E37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Scholarships?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32DE-793D-2C4D-8CBB-C100D70A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B1030-0F8B-465F-8825-AE5D0449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30" y="2779927"/>
            <a:ext cx="3310810" cy="21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9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6D4227-425D-4729-AE84-070D7191E04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1" y="1378865"/>
            <a:ext cx="8211620" cy="932380"/>
          </a:xfrm>
        </p:spPr>
        <p:txBody>
          <a:bodyPr/>
          <a:lstStyle/>
          <a:p>
            <a:pPr marL="0" indent="0">
              <a:buNone/>
            </a:pPr>
            <a:r>
              <a:rPr lang="en-AU" sz="2300" dirty="0"/>
              <a:t>Our scholarships are sponsored by a range of individuals, businesses, government, community groups, and the university.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7AA1E7-663D-4C64-B5CF-00F06073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sponsors our scholarships?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0CB02-1F21-4953-B04A-3DC2993A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C04BA-3A3D-4FC7-8A7B-DB5D9771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282" y="2571750"/>
            <a:ext cx="228619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2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84F01-C0EA-4D84-BEB0-C1A13152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404502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many type of scholarships are there?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0"/>
            <a:ext cx="866357" cy="46877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83417B-E8BA-4885-8B33-1BCE95F9995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5040" y="1503758"/>
            <a:ext cx="3350757" cy="3263504"/>
          </a:xfrm>
        </p:spPr>
        <p:txBody>
          <a:bodyPr vert="horz" lIns="91440" tIns="45720" rIns="91440" bIns="45720" rtlCol="0">
            <a:normAutofit/>
          </a:bodyPr>
          <a:lstStyle/>
          <a:p>
            <a:pPr marL="498600" indent="-4572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CDU Scholarships</a:t>
            </a:r>
          </a:p>
          <a:p>
            <a:pPr marL="498600" indent="-4572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First Nations Commonwealth Scholarships</a:t>
            </a:r>
          </a:p>
          <a:p>
            <a:pPr marL="498600" indent="-457200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External (non-CDU) Scholarships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2567969"/>
            <a:ext cx="405617" cy="405616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BA4C2-73AC-48C2-BD60-8C1208FF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88" y="912363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0"/>
            <a:ext cx="1550211" cy="1216410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77092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3875011"/>
            <a:ext cx="1376793" cy="1518589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4525346"/>
            <a:ext cx="1493298" cy="618154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2BDBE-8917-4156-8E2F-BDC81EEC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683" y="4767262"/>
            <a:ext cx="99266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6AA10EC0-CC52-A246-A2C3-81389B6F8C64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4139397"/>
            <a:ext cx="1005228" cy="1004103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F742C-B3DB-48F5-AF63-A53FA1B468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573" y="1173583"/>
            <a:ext cx="8211620" cy="994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000" dirty="0"/>
              <a:t>For current students log into the student portal </a:t>
            </a:r>
          </a:p>
          <a:p>
            <a:pPr marL="0" indent="0" algn="ctr">
              <a:buNone/>
            </a:pPr>
            <a:r>
              <a:rPr lang="en-AU" sz="2000" dirty="0"/>
              <a:t>Portal.cdu.edu.au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BC80B-B350-4F3D-B665-C9A7C6E8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8" y="314637"/>
            <a:ext cx="7362077" cy="789958"/>
          </a:xfrm>
        </p:spPr>
        <p:txBody>
          <a:bodyPr/>
          <a:lstStyle/>
          <a:p>
            <a:r>
              <a:rPr lang="en-AU" dirty="0"/>
              <a:t>Where to find the Scholarships Finder?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7DD1C-34E3-4E9D-948C-2BC62CAD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88481-F912-426C-856B-D8A764EC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/>
          <a:stretch/>
        </p:blipFill>
        <p:spPr>
          <a:xfrm>
            <a:off x="832923" y="2146301"/>
            <a:ext cx="7350919" cy="23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E28BAA-EF22-4C16-A038-4DDD0332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41" y="83078"/>
            <a:ext cx="5190414" cy="789958"/>
          </a:xfrm>
        </p:spPr>
        <p:txBody>
          <a:bodyPr/>
          <a:lstStyle/>
          <a:p>
            <a:r>
              <a:rPr lang="en-AU" dirty="0"/>
              <a:t>How to make an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456ED-C4E3-4611-8120-E2A8613A7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CE6B4F-91FF-4266-9FE2-BDD52A91DB13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59751" y="1004158"/>
            <a:ext cx="7824497" cy="377421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D02190-71F9-4C46-B881-9267578664A7}"/>
              </a:ext>
            </a:extLst>
          </p:cNvPr>
          <p:cNvSpPr/>
          <p:nvPr/>
        </p:nvSpPr>
        <p:spPr>
          <a:xfrm>
            <a:off x="7691717" y="1168870"/>
            <a:ext cx="228600" cy="19722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B27646-D201-4DB5-A432-09117BC3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05" y="1793602"/>
            <a:ext cx="243861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17B4D-17A8-4D1E-8BDB-5791167A4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541" y="3033779"/>
            <a:ext cx="237765" cy="268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2330C-EE6C-4101-9B36-1ACBB9085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764" y="2705873"/>
            <a:ext cx="237765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2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D85B4-5E5B-4135-87D7-B6C99AF64B9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826197" y="2682682"/>
            <a:ext cx="7364606" cy="792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04390-95D1-47C1-9669-28EAAC7C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8E96C-8CAD-44DE-A2CE-3DE37F957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66" y="0"/>
            <a:ext cx="4216908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9F311-E047-424B-85D9-7D3E6C446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818" y="577596"/>
            <a:ext cx="199206" cy="224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EA134-428C-48A4-A9B4-3E65B7624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024" y="1453235"/>
            <a:ext cx="199773" cy="224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7AB17-D01D-4486-95D0-36EAA0208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448" y="2186037"/>
            <a:ext cx="190601" cy="215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6CAF1-9253-4496-BB9C-9ED40A8A6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552" y="3706133"/>
            <a:ext cx="203309" cy="2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72166-6889-4CA5-931F-AB177919248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826197" y="2682682"/>
            <a:ext cx="7364606" cy="792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3BD64-A1C9-4392-BFFE-4045A27B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0EC0-CC52-A246-A2C3-81389B6F8C6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DED90-5294-4A3B-92EB-3809FA68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" y="669852"/>
            <a:ext cx="8600123" cy="4085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7C1276-BDAC-4B9A-AE10-40557EA53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682" y="3186953"/>
            <a:ext cx="205295" cy="231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F17D62-685D-4234-866F-A7B0C49A3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682" y="4523328"/>
            <a:ext cx="205295" cy="2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0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U Colours">
      <a:dk1>
        <a:srgbClr val="000000"/>
      </a:dk1>
      <a:lt1>
        <a:srgbClr val="FFFFFF"/>
      </a:lt1>
      <a:dk2>
        <a:srgbClr val="EFBD47"/>
      </a:dk2>
      <a:lt2>
        <a:srgbClr val="201645"/>
      </a:lt2>
      <a:accent1>
        <a:srgbClr val="D55C19"/>
      </a:accent1>
      <a:accent2>
        <a:srgbClr val="A71930"/>
      </a:accent2>
      <a:accent3>
        <a:srgbClr val="6D2C41"/>
      </a:accent3>
      <a:accent4>
        <a:srgbClr val="A0CFEB"/>
      </a:accent4>
      <a:accent5>
        <a:srgbClr val="71CE9B"/>
      </a:accent5>
      <a:accent6>
        <a:srgbClr val="007987"/>
      </a:accent6>
      <a:hlink>
        <a:srgbClr val="201545"/>
      </a:hlink>
      <a:folHlink>
        <a:srgbClr val="71CE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u-graphic-powerpoint-template-16.9" id="{539ABD94-709A-4A1D-A5A5-B194F96F1C8A}" vid="{18DDEEFD-2D46-4B68-82B5-3A5CB4A00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FF12832A9944BA20950CDDF80FAF0" ma:contentTypeVersion="10" ma:contentTypeDescription="Create a new document." ma:contentTypeScope="" ma:versionID="8836bf9aab23371001e7dcdd965cfdb9">
  <xsd:schema xmlns:xsd="http://www.w3.org/2001/XMLSchema" xmlns:xs="http://www.w3.org/2001/XMLSchema" xmlns:p="http://schemas.microsoft.com/office/2006/metadata/properties" xmlns:ns2="9fc26897-9c00-4d6f-8629-5a568c4e0676" xmlns:ns3="da3994a5-5608-40c3-95e4-a735fbd59589" xmlns:ns4="990150f4-07ad-41d1-9ea5-4bfae14c47a9" targetNamespace="http://schemas.microsoft.com/office/2006/metadata/properties" ma:root="true" ma:fieldsID="22b3f0b07e82a50e13227ec2dc5b478e" ns2:_="" ns3:_="" ns4:_="">
    <xsd:import namespace="9fc26897-9c00-4d6f-8629-5a568c4e0676"/>
    <xsd:import namespace="da3994a5-5608-40c3-95e4-a735fbd59589"/>
    <xsd:import namespace="990150f4-07ad-41d1-9ea5-4bfae14c47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mplateType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897-9c00-4d6f-8629-5a568c4e0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Type" ma:index="10" nillable="true" ma:displayName="Template Type" ma:format="Dropdown" ma:internalName="TemplateType">
      <xsd:simpleType>
        <xsd:union memberTypes="dms:Text">
          <xsd:simpleType>
            <xsd:restriction base="dms:Choice">
              <xsd:enumeration value="Meeting"/>
              <xsd:enumeration value="Report"/>
              <xsd:enumeration value="Electronic Letterhead"/>
              <xsd:enumeration value="General"/>
              <xsd:enumeration value="PowerPoint"/>
            </xsd:restriction>
          </xsd:simpleType>
        </xsd:un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85a206b-fc84-4f46-8343-fed2d1d57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994a5-5608-40c3-95e4-a735fbd595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72c1264-86e2-45f3-97d5-00d9a8df9e67}" ma:internalName="TaxCatchAll" ma:showField="CatchAllData" ma:web="990150f4-07ad-41d1-9ea5-4bfae14c4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150f4-07ad-41d1-9ea5-4bfae14c47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c26897-9c00-4d6f-8629-5a568c4e0676">
      <Terms xmlns="http://schemas.microsoft.com/office/infopath/2007/PartnerControls"/>
    </lcf76f155ced4ddcb4097134ff3c332f>
    <TaxCatchAll xmlns="da3994a5-5608-40c3-95e4-a735fbd59589" xsi:nil="true"/>
    <TemplateType xmlns="9fc26897-9c00-4d6f-8629-5a568c4e0676">PowerPoint</TemplateType>
  </documentManagement>
</p:properties>
</file>

<file path=customXml/itemProps1.xml><?xml version="1.0" encoding="utf-8"?>
<ds:datastoreItem xmlns:ds="http://schemas.openxmlformats.org/officeDocument/2006/customXml" ds:itemID="{6D67AC48-9E82-4032-B83D-87B599089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c26897-9c00-4d6f-8629-5a568c4e0676"/>
    <ds:schemaRef ds:uri="da3994a5-5608-40c3-95e4-a735fbd59589"/>
    <ds:schemaRef ds:uri="990150f4-07ad-41d1-9ea5-4bfae14c4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5EC9-CF7A-4808-81A9-838E81834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C2909-968B-4BC7-BD07-00850F07C812}">
  <ds:schemaRefs>
    <ds:schemaRef ds:uri="http://schemas.microsoft.com/office/2006/metadata/properties"/>
    <ds:schemaRef ds:uri="http://schemas.microsoft.com/office/infopath/2007/PartnerControls"/>
    <ds:schemaRef ds:uri="9fc26897-9c00-4d6f-8629-5a568c4e0676"/>
    <ds:schemaRef ds:uri="da3994a5-5608-40c3-95e4-a735fbd595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Graphic 16.9 Resolution</Template>
  <TotalTime>320</TotalTime>
  <Words>441</Words>
  <Application>Microsoft Office PowerPoint</Application>
  <PresentationFormat>On-screen Show (16:9)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Wingdings</vt:lpstr>
      <vt:lpstr>Office Theme</vt:lpstr>
      <vt:lpstr>Let’s Talk about Scholarships!</vt:lpstr>
      <vt:lpstr>PowerPoint Presentation</vt:lpstr>
      <vt:lpstr>What are Scholarships?</vt:lpstr>
      <vt:lpstr>Who sponsors our scholarships?</vt:lpstr>
      <vt:lpstr>How many type of scholarships are there?</vt:lpstr>
      <vt:lpstr>Where to find the Scholarships Finder?</vt:lpstr>
      <vt:lpstr>How to make an application</vt:lpstr>
      <vt:lpstr>PowerPoint Presentation</vt:lpstr>
      <vt:lpstr>PowerPoint Presentation</vt:lpstr>
      <vt:lpstr>PowerPoint Presentation</vt:lpstr>
      <vt:lpstr>How to write a successful application</vt:lpstr>
      <vt:lpstr>Addressing Selection Criteria</vt:lpstr>
      <vt:lpstr>Can students apply for more than one scholarship?</vt:lpstr>
      <vt:lpstr>PowerPoint Presentation</vt:lpstr>
      <vt:lpstr>Successful Scholarship Recipients</vt:lpstr>
      <vt:lpstr>Scholarship Payment</vt:lpstr>
      <vt:lpstr>Scholarship Important Dates</vt:lpstr>
      <vt:lpstr>Moving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</dc:title>
  <dc:creator>Putheelen</dc:creator>
  <cp:lastModifiedBy>Tu Ann Calinga</cp:lastModifiedBy>
  <cp:revision>26</cp:revision>
  <dcterms:created xsi:type="dcterms:W3CDTF">2023-01-24T05:49:36Z</dcterms:created>
  <dcterms:modified xsi:type="dcterms:W3CDTF">2023-02-28T06:11:21Z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0x0101000C4FF12832A9944BA20950CDDF80FAF0</vt:lpwstr>
  </property>
  <property fmtid="{D5CDD505-2E9C-101B-9397-08002B2CF9AE}" pid="3" name="MediaServiceImageTags">
    <vt:lpwstr/>
  </property>
</Properties>
</file>