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9" r:id="rId5"/>
    <p:sldId id="260" r:id="rId6"/>
    <p:sldId id="261" r:id="rId7"/>
    <p:sldId id="276" r:id="rId8"/>
    <p:sldId id="262" r:id="rId9"/>
    <p:sldId id="275" r:id="rId10"/>
    <p:sldId id="280" r:id="rId11"/>
    <p:sldId id="270" r:id="rId12"/>
    <p:sldId id="277" r:id="rId13"/>
    <p:sldId id="278" r:id="rId14"/>
    <p:sldId id="279" r:id="rId15"/>
    <p:sldId id="264" r:id="rId16"/>
    <p:sldId id="268" r:id="rId17"/>
    <p:sldId id="266" r:id="rId18"/>
    <p:sldId id="269" r:id="rId19"/>
    <p:sldId id="273" r:id="rId20"/>
    <p:sldId id="267" r:id="rId21"/>
    <p:sldId id="27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isia Lambrinidis" userId="165cecd5-bd07-473a-ae67-72bc2057e87f" providerId="ADAL" clId="{18973C9B-E4E1-4478-B2BA-E74EBC8F4CAA}"/>
    <pc:docChg chg="modSld">
      <pc:chgData name="Dionisia Lambrinidis" userId="165cecd5-bd07-473a-ae67-72bc2057e87f" providerId="ADAL" clId="{18973C9B-E4E1-4478-B2BA-E74EBC8F4CAA}" dt="2024-02-07T06:15:44.424" v="0" actId="6549"/>
      <pc:docMkLst>
        <pc:docMk/>
      </pc:docMkLst>
      <pc:sldChg chg="modSp mod">
        <pc:chgData name="Dionisia Lambrinidis" userId="165cecd5-bd07-473a-ae67-72bc2057e87f" providerId="ADAL" clId="{18973C9B-E4E1-4478-B2BA-E74EBC8F4CAA}" dt="2024-02-07T06:15:44.424" v="0" actId="6549"/>
        <pc:sldMkLst>
          <pc:docMk/>
          <pc:sldMk cId="1987011744" sldId="259"/>
        </pc:sldMkLst>
        <pc:spChg chg="mod">
          <ac:chgData name="Dionisia Lambrinidis" userId="165cecd5-bd07-473a-ae67-72bc2057e87f" providerId="ADAL" clId="{18973C9B-E4E1-4478-B2BA-E74EBC8F4CAA}" dt="2024-02-07T06:15:44.424" v="0" actId="6549"/>
          <ac:spMkLst>
            <pc:docMk/>
            <pc:sldMk cId="1987011744" sldId="259"/>
            <ac:spMk id="8" creationId="{28547033-B4D7-484F-AF2A-3F3B39B3FB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8EE8-27E3-964C-89AC-12718F1F933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EBD6-EAA6-BB41-A4EC-95587E2D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0" y="1941750"/>
            <a:ext cx="8028880" cy="630000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560" y="2752043"/>
            <a:ext cx="8028880" cy="33160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14DE5C-8080-5C46-A6FD-CE21845CB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35976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DEPARMENT TITLE GOES HERE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C9F3277-BCA4-2048-8982-0ECFBCEE7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338287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PRESENTER NAME</a:t>
            </a:r>
            <a:endParaRPr lang="en-US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FFC349A-F95C-A740-8D49-880377A16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530277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00 MONTH, 0000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E803DC-031B-9546-BA44-ECED32A14312}"/>
              </a:ext>
            </a:extLst>
          </p:cNvPr>
          <p:cNvSpPr txBox="1">
            <a:spLocks/>
          </p:cNvSpPr>
          <p:nvPr userDrawn="1"/>
        </p:nvSpPr>
        <p:spPr>
          <a:xfrm>
            <a:off x="-44604" y="-59472"/>
            <a:ext cx="41694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CRICOS Provider No: 00300K (NT/VIC) 03286A (NSW) RTO Provider No: 0373 TEQSA Provider ID PRV12069</a:t>
            </a:r>
            <a:endParaRPr lang="en-US" sz="600" b="0" i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0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5" y="1378863"/>
            <a:ext cx="8210966" cy="339876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2381AD-146B-5F4B-B5D0-575D144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87A5996-5573-C346-8B11-B632EF16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E73A337-4C33-1E4C-BAE9-8D3121B247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571" y="1378212"/>
            <a:ext cx="8213833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7F9AB2E-1B8B-0F44-96EF-B277A7F83E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225" y="1882101"/>
            <a:ext cx="8208743" cy="28955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A73161-1B8F-B74C-AD3E-17C330B6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D7D3D98-FB88-E34F-8F9E-46DC0E61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5455" y="1378863"/>
            <a:ext cx="3187291" cy="340840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E1B1EEA-0C6E-0F47-8F57-515A3BDE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6D2FD5-B78A-9E43-ACC5-20522CC19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2571" y="1378864"/>
            <a:ext cx="4831131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C8910CE-E96B-1143-AB5D-EB747ECC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3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259ADB6B-7874-0544-A977-F35931AAD6E5}"/>
              </a:ext>
            </a:extLst>
          </p:cNvPr>
          <p:cNvSpPr>
            <a:spLocks noGrp="1"/>
          </p:cNvSpPr>
          <p:nvPr userDrawn="1"/>
        </p:nvSpPr>
        <p:spPr>
          <a:xfrm>
            <a:off x="8629689" y="103009"/>
            <a:ext cx="4237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5455" y="1378864"/>
            <a:ext cx="3188736" cy="101670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69540A8-1CF4-574D-9416-797978480F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5455" y="2567180"/>
            <a:ext cx="3188733" cy="101670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7F2BB0-FAA7-694A-9F1F-5FB1FE521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5455" y="3755497"/>
            <a:ext cx="3188736" cy="101670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40B2B5-C8A8-BE41-9A4F-9978F2F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3C1209-9A6C-4B4E-9F7A-5BA131E32CF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2571" y="1378864"/>
            <a:ext cx="4831131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C2675-BE47-6F49-9628-4F355C38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3 Pictur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2536" y="2782907"/>
            <a:ext cx="2588790" cy="199470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CBE3E61-7BCA-0649-8C7E-8FBCB071EF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573" y="2782907"/>
            <a:ext cx="2597136" cy="199471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A3B46C-313A-5F4F-A80F-DD17C1B5C8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12553" y="2782907"/>
            <a:ext cx="2594522" cy="1994709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8D18555-D82A-8240-B9F6-15BEC9B4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0C27BA-02F8-134D-A9AB-376BB1A5969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02571" y="1378864"/>
            <a:ext cx="8211620" cy="1223561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1056C27-42D6-3E48-A3E2-5779309F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Traditional Ow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23880D4-F547-0446-90E4-F5954574E50A}"/>
              </a:ext>
            </a:extLst>
          </p:cNvPr>
          <p:cNvSpPr txBox="1">
            <a:spLocks/>
          </p:cNvSpPr>
          <p:nvPr userDrawn="1"/>
        </p:nvSpPr>
        <p:spPr>
          <a:xfrm>
            <a:off x="402572" y="1369217"/>
            <a:ext cx="7076933" cy="1958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700" b="1" kern="1200" smtClean="0">
                <a:solidFill>
                  <a:schemeClr val="bg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Charles Darwin University acknowledges all First Nations people across the lands on which we live and work, and we pay our respects to Elders both past and present.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9199D5F-A765-E443-AD66-817B8AFC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AC01DD-C5D2-2743-A861-E23185D50B7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78864"/>
            <a:ext cx="8211620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0367C9-0E35-4043-AD9A-7FEB2A7E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91C404B-93CA-1E43-A88D-FB2FDFA8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D8928-9E44-8E48-9606-82D2FC856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226" y="1374977"/>
            <a:ext cx="8208754" cy="37228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562D983-A37D-7945-93D2-AF85F5D7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343E03-DE47-1347-8AD0-EB3863603E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2571" y="1882100"/>
            <a:ext cx="8211620" cy="2895526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CFCC9E7-7B8F-FE43-B712-5C137917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032556-A817-A444-9D7A-A69C4C24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11" y="1345580"/>
            <a:ext cx="8115378" cy="1540944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234BFACF-7B5C-DC43-B084-2C1DC664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108988"/>
            <a:ext cx="351137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10A0658-5DE5-5E45-991B-3E105904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D82C39-D2FF-164E-89A6-C0673E61AE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78864"/>
            <a:ext cx="4007055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69AEF2-4B5E-C04E-B5A3-22147306A84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0002" y="1378864"/>
            <a:ext cx="4007055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84767CD-A8A4-0F4A-ACC5-13CEFC9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D0FC821-9E3D-6249-8FE7-456ED4D512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1379" y="1374297"/>
            <a:ext cx="4015678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C52205C-B1BD-7945-99A9-79EFECB7DF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572" y="1378212"/>
            <a:ext cx="4011367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21A125E-8E92-1044-A120-FC8CBBE2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85EAB0-A1C3-B149-AC40-731FD84C9B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882098"/>
            <a:ext cx="4007055" cy="2895528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B4939C-537E-2545-B3C5-7DDE4A94308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0002" y="1882098"/>
            <a:ext cx="4007055" cy="2895528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AB9B038-22A4-9C4E-9AE0-A275BFE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677174-565C-E846-8403-BB5BCE02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B662887-CB77-BD4B-B990-5BB0336B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FF5858E-26C3-4047-BC1D-18F3D89B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OR SECTION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0EC0-CC52-A246-A2C3-81389B6F8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76" r:id="rId5"/>
    <p:sldLayoutId id="2147483664" r:id="rId6"/>
    <p:sldLayoutId id="2147483678" r:id="rId7"/>
    <p:sldLayoutId id="2147483666" r:id="rId8"/>
    <p:sldLayoutId id="2147483667" r:id="rId9"/>
    <p:sldLayoutId id="2147483679" r:id="rId10"/>
    <p:sldLayoutId id="2147483682" r:id="rId11"/>
    <p:sldLayoutId id="2147483680" r:id="rId12"/>
    <p:sldLayoutId id="2147483681" r:id="rId13"/>
    <p:sldLayoutId id="2147483684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eeraz.memon@cdu.edu.au" TargetMode="External"/><Relationship Id="rId2" Type="http://schemas.openxmlformats.org/officeDocument/2006/relationships/hyperlink" Target="mailto:James.Vakilian@cdu.edu.a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ha.chrisshanti@cdu.edu.au" TargetMode="External"/><Relationship Id="rId2" Type="http://schemas.openxmlformats.org/officeDocument/2006/relationships/hyperlink" Target="mailto:kazi.jolly@cdu.edu.a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du.edu.au/current-students" TargetMode="External"/><Relationship Id="rId4" Type="http://schemas.openxmlformats.org/officeDocument/2006/relationships/hyperlink" Target="mailto:nausheen.alam@cdu.edu.a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iusha.shafiabady@cdu.edu.a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ha.chrisshanti@cdu.edu.au" TargetMode="External"/><Relationship Id="rId2" Type="http://schemas.openxmlformats.org/officeDocument/2006/relationships/hyperlink" Target="mailto:kazi.jolly@cdu.edu.a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ausheen.alam@cdu.edu.a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4AFD3C-C272-A34D-8211-0D74319E1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i="0" u="none" strike="noStrike" dirty="0">
                <a:effectLst/>
                <a:latin typeface="Calibri" panose="020F0502020204030204" pitchFamily="34" charset="0"/>
              </a:rPr>
              <a:t>Welcome to Faculty of Science and Technology Sydney Campus</a:t>
            </a:r>
            <a:r>
              <a:rPr lang="en-US" sz="3500" b="0" i="0" dirty="0">
                <a:effectLst/>
                <a:latin typeface="Calibri" panose="020F0502020204030204" pitchFamily="34" charset="0"/>
              </a:rPr>
              <a:t>​</a:t>
            </a:r>
            <a:endParaRPr lang="en-US" sz="35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8547033-B4D7-484F-AF2A-3F3B39B3F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60" y="3086968"/>
            <a:ext cx="8028880" cy="331604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701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1BDA4-9B7A-F854-DE51-249CCCC0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7" y="201730"/>
            <a:ext cx="7362077" cy="78995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Course: Master of IT (IS)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F744-52E0-B410-690B-12DFF14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E4D46-CA3D-C15D-6A96-6595F085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800061"/>
            <a:ext cx="8144540" cy="40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1BDA4-9B7A-F854-DE51-249CCCC0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7" y="201730"/>
            <a:ext cx="7362077" cy="78995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Course: Master of Project Management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F744-52E0-B410-690B-12DFF14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64355-020F-96DD-F8E5-6F29B0E5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8" y="1044097"/>
            <a:ext cx="7666074" cy="38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2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18370-E5FB-4A9B-8862-2FD19945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>
                <a:solidFill>
                  <a:srgbClr val="201645"/>
                </a:solidFill>
                <a:effectLst/>
                <a:latin typeface="Calibri"/>
                <a:cs typeface="Calibri"/>
              </a:rPr>
              <a:t>How you will learn</a:t>
            </a:r>
            <a:r>
              <a:rPr lang="en-US">
                <a:solidFill>
                  <a:srgbClr val="201645"/>
                </a:solidFill>
                <a:latin typeface="Calibri"/>
                <a:cs typeface="Calibri"/>
              </a:rPr>
              <a:t> 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0773D-6254-4CBA-AE91-EB1D39E8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6E324-04B5-4FEB-B4E0-D4E9485A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0" y="1181929"/>
            <a:ext cx="1883937" cy="1895267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8D1030-3A83-7ADE-2AF7-1330BEA7570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2515555" y="1284402"/>
            <a:ext cx="2003239" cy="1689727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92F59-C799-9B0B-46BB-9C11E11B5671}"/>
              </a:ext>
            </a:extLst>
          </p:cNvPr>
          <p:cNvSpPr txBox="1">
            <a:spLocks/>
          </p:cNvSpPr>
          <p:nvPr/>
        </p:nvSpPr>
        <p:spPr>
          <a:xfrm>
            <a:off x="487238" y="3177905"/>
            <a:ext cx="8411976" cy="2086554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4000" indent="-288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37250" indent="-2808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32000" indent="-2592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79050" indent="-252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000" b="1" dirty="0">
                <a:solidFill>
                  <a:srgbClr val="000000"/>
                </a:solidFill>
                <a:latin typeface="Calibri Light"/>
                <a:cs typeface="Calibri Light"/>
              </a:rPr>
              <a:t>What can you find in </a:t>
            </a:r>
            <a:r>
              <a:rPr lang="en-US" sz="2000" b="1" dirty="0" err="1">
                <a:solidFill>
                  <a:srgbClr val="000000"/>
                </a:solidFill>
                <a:latin typeface="Calibri Light"/>
                <a:cs typeface="Calibri Light"/>
              </a:rPr>
              <a:t>Learnline</a:t>
            </a:r>
            <a:r>
              <a:rPr lang="en-US" sz="2000" b="1" dirty="0">
                <a:solidFill>
                  <a:srgbClr val="000000"/>
                </a:solidFill>
                <a:latin typeface="Calibri Light"/>
                <a:cs typeface="Calibri Light"/>
              </a:rPr>
              <a:t>? </a:t>
            </a:r>
            <a:endParaRPr lang="en-US" sz="2000" b="1" dirty="0">
              <a:cs typeface="Calibri Light"/>
            </a:endParaRPr>
          </a:p>
          <a:p>
            <a:pPr marL="269875" indent="-269875">
              <a:buFont typeface="Wingdings" panose="020B0604020202020204" pitchFamily="34" charset="0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 Light"/>
                <a:cs typeface="Calibri Light"/>
              </a:rPr>
              <a:t>Announcements, assessments, where you submit, live and recorded lectures, readings and unit guides. </a:t>
            </a:r>
            <a:endParaRPr lang="en-US" sz="2000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*Have you watched the </a:t>
            </a:r>
            <a:r>
              <a:rPr lang="en-US" sz="2000" dirty="0" err="1">
                <a:solidFill>
                  <a:srgbClr val="000000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Learnline</a:t>
            </a:r>
            <a:r>
              <a:rPr lang="en-US" sz="2000" dirty="0">
                <a:solidFill>
                  <a:srgbClr val="000000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 ‘how to’ session on the Orientation Website?​</a:t>
            </a:r>
            <a:endParaRPr lang="en-US" sz="2000" dirty="0">
              <a:highlight>
                <a:srgbClr val="C0C0C0"/>
              </a:highlight>
              <a:cs typeface="Calibri Light"/>
            </a:endParaRPr>
          </a:p>
          <a:p>
            <a:pPr marL="269875" indent="-269875"/>
            <a:endParaRPr lang="en-US" dirty="0">
              <a:highlight>
                <a:srgbClr val="FFFF00"/>
              </a:highlight>
              <a:cs typeface="Calibri Light"/>
            </a:endParaRPr>
          </a:p>
          <a:p>
            <a:pPr marL="269875" indent="-269875"/>
            <a:endParaRPr lang="en-US" dirty="0">
              <a:highlight>
                <a:srgbClr val="FFFF00"/>
              </a:highlight>
              <a:cs typeface="Calibri Light"/>
            </a:endParaRPr>
          </a:p>
          <a:p>
            <a:pPr marL="269875" indent="-269875"/>
            <a:endParaRPr lang="en-US" dirty="0">
              <a:highlight>
                <a:srgbClr val="FFFF00"/>
              </a:highlight>
              <a:cs typeface="Calibri Light"/>
            </a:endParaRPr>
          </a:p>
          <a:p>
            <a:pPr marL="269875" indent="-269875"/>
            <a:endParaRPr lang="en-US" dirty="0">
              <a:highlight>
                <a:srgbClr val="FFFF00"/>
              </a:highlight>
              <a:cs typeface="Calibri Light"/>
            </a:endParaRPr>
          </a:p>
          <a:p>
            <a:pPr marL="0" indent="0" fontAlgn="base">
              <a:buNone/>
            </a:pPr>
            <a:endParaRPr lang="en-AU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283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0FF2-D677-4A40-A182-720A4AC204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269875" indent="-269875"/>
            <a:r>
              <a:rPr lang="en-AU" dirty="0">
                <a:cs typeface="Calibri Light"/>
              </a:rPr>
              <a:t>What are the expectations? </a:t>
            </a:r>
            <a:r>
              <a:rPr lang="en-AU" dirty="0" err="1">
                <a:cs typeface="Calibri Light"/>
              </a:rPr>
              <a:t>i.e</a:t>
            </a:r>
            <a:r>
              <a:rPr lang="en-AU" dirty="0">
                <a:cs typeface="Calibri Light"/>
              </a:rPr>
              <a:t> first 3 weeks leading to the first assessment</a:t>
            </a:r>
          </a:p>
          <a:p>
            <a:pPr marL="0" indent="0">
              <a:buNone/>
            </a:pPr>
            <a:r>
              <a:rPr lang="en-AU" dirty="0">
                <a:highlight>
                  <a:srgbClr val="C0C0C0"/>
                </a:highlight>
                <a:cs typeface="Calibri Light"/>
              </a:rPr>
              <a:t>Quiz, online test, essays etc.</a:t>
            </a:r>
          </a:p>
          <a:p>
            <a:pPr marL="0" indent="0">
              <a:buNone/>
            </a:pPr>
            <a:r>
              <a:rPr lang="en-AU" dirty="0">
                <a:cs typeface="Calibri Light"/>
              </a:rPr>
              <a:t>If unsure? Ask your lecturer (their email is on the </a:t>
            </a:r>
            <a:r>
              <a:rPr lang="en-AU" dirty="0" err="1">
                <a:cs typeface="Calibri Light"/>
              </a:rPr>
              <a:t>learnline</a:t>
            </a:r>
            <a:r>
              <a:rPr lang="en-AU" dirty="0">
                <a:cs typeface="Calibri Light"/>
              </a:rPr>
              <a:t>)</a:t>
            </a:r>
          </a:p>
          <a:p>
            <a:pPr marL="0" indent="0">
              <a:buNone/>
            </a:pPr>
            <a:r>
              <a:rPr lang="en-AU" b="1" dirty="0">
                <a:cs typeface="Calibri Light"/>
              </a:rPr>
              <a:t>For summer units:</a:t>
            </a:r>
          </a:p>
          <a:p>
            <a:pPr marL="0" indent="0">
              <a:buNone/>
            </a:pPr>
            <a:r>
              <a:rPr lang="en-AU" dirty="0">
                <a:cs typeface="Calibri Light"/>
              </a:rPr>
              <a:t>PRT551: </a:t>
            </a:r>
            <a:r>
              <a:rPr lang="en-AU" dirty="0">
                <a:cs typeface="Calibri Light"/>
                <a:hlinkClick r:id="rId2"/>
              </a:rPr>
              <a:t>James.Vakilian@cdu.edu.au</a:t>
            </a:r>
            <a:endParaRPr lang="en-AU" dirty="0">
              <a:cs typeface="Calibri Light"/>
            </a:endParaRPr>
          </a:p>
          <a:p>
            <a:pPr marL="0" indent="0">
              <a:buNone/>
            </a:pPr>
            <a:r>
              <a:rPr lang="en-AU" dirty="0">
                <a:cs typeface="Calibri Light"/>
              </a:rPr>
              <a:t>HIT137: </a:t>
            </a:r>
            <a:r>
              <a:rPr lang="en-AU" dirty="0">
                <a:cs typeface="Calibri Light"/>
                <a:hlinkClick r:id="rId3"/>
              </a:rPr>
              <a:t>Sheeraz.memon@cdu.edu.au</a:t>
            </a:r>
            <a:r>
              <a:rPr lang="en-AU" dirty="0">
                <a:cs typeface="Calibri Light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8A40AC-65A6-44FC-9BF6-59A153BC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201645"/>
                </a:solidFill>
                <a:effectLst/>
                <a:latin typeface="Calibri" panose="020F0502020204030204" pitchFamily="34" charset="0"/>
              </a:rPr>
              <a:t>Assessments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BFA66-C90A-499E-9848-660CF0BF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4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7747B-7044-4DD8-B7FF-3311E64648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265976"/>
            <a:ext cx="8211620" cy="3751538"/>
          </a:xfrm>
        </p:spPr>
        <p:txBody>
          <a:bodyPr vert="horz" lIns="9000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Including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 how to find</a:t>
            </a:r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: 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marL="269875" indent="-269875"/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nline tutoring</a:t>
            </a:r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 Light"/>
                <a:cs typeface="Calibri Light"/>
              </a:rPr>
              <a:t>*Did you know that this is 24/7</a:t>
            </a:r>
          </a:p>
          <a:p>
            <a:pPr marL="269875" indent="-269875"/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Library services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/>
            </a:endParaRPr>
          </a:p>
          <a:p>
            <a:pPr marL="269875" indent="-269875"/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Language and Learning </a:t>
            </a:r>
            <a:r>
              <a:rPr lang="en-US" i="1" dirty="0">
                <a:solidFill>
                  <a:srgbClr val="000000"/>
                </a:solidFill>
                <a:latin typeface="Calibri Light"/>
                <a:cs typeface="Calibri Light"/>
              </a:rPr>
              <a:t>*Booking appointments, study skills page &amp; workshops as shown on the website </a:t>
            </a:r>
          </a:p>
          <a:p>
            <a:pPr marL="269875" indent="-269875"/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Discussion boards to connect with other students</a:t>
            </a:r>
          </a:p>
          <a:p>
            <a:pPr marL="269875" indent="-269875"/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Specific areas for the course</a:t>
            </a:r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  <a:latin typeface="Calibri Light"/>
                <a:cs typeface="Calibri Light"/>
              </a:rPr>
              <a:t>*Don't forget to check out the recordings/presentations on the Orientation Website under the above headings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70339-1320-4EA0-A30B-12983FEA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Library, L&amp;L &amp; </a:t>
            </a:r>
            <a:r>
              <a:rPr lang="en-AU" err="1"/>
              <a:t>Learnline</a:t>
            </a:r>
            <a:r>
              <a:rPr lang="en-AU"/>
              <a:t>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7C302-7199-476D-9CB5-CE9CE0B3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210335-B401-44F2-AA21-E3D01FE7DE9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Year 2</a:t>
            </a:r>
          </a:p>
          <a:p>
            <a:r>
              <a:rPr lang="en-US" dirty="0"/>
              <a:t>EOI 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94AFA-D523-4A66-BFFA-5CE53CB4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1645"/>
                </a:solidFill>
                <a:effectLst/>
                <a:latin typeface="Calibri" panose="020F0502020204030204" pitchFamily="34" charset="0"/>
              </a:rPr>
              <a:t>Placements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FCC1-4CB1-4B06-B8B1-1643805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89019-B883-238B-232A-7B25C27612F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269875" indent="-269875"/>
            <a:r>
              <a:rPr lang="en-US" dirty="0">
                <a:cs typeface="Calibri Light"/>
              </a:rPr>
              <a:t>Census date</a:t>
            </a:r>
          </a:p>
          <a:p>
            <a:pPr marL="269875" indent="-269875"/>
            <a:r>
              <a:rPr lang="en-US" dirty="0">
                <a:cs typeface="Calibri Light"/>
              </a:rPr>
              <a:t>Final day to enroll</a:t>
            </a:r>
          </a:p>
          <a:p>
            <a:pPr marL="0" indent="0">
              <a:buNone/>
            </a:pPr>
            <a:r>
              <a:rPr lang="en-US" dirty="0">
                <a:cs typeface="Calibri Light"/>
              </a:rPr>
              <a:t> </a:t>
            </a:r>
          </a:p>
          <a:p>
            <a:pPr marL="0" indent="0">
              <a:buNone/>
            </a:pPr>
            <a:endParaRPr lang="en-US" dirty="0">
              <a:cs typeface="Calibri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E833A-8F0C-78FA-CD7A-635899EB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Important Dates / Don't forget!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D64F7-943D-5C0D-4440-3723DB03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DA6D2-8070-440C-86D3-9566FA3C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232" y="1050538"/>
            <a:ext cx="4376712" cy="40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9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466B5C-7230-4FAA-9136-26B424CA344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45720" rIns="91440" bIns="45720" rtlCol="0" anchor="t">
            <a:normAutofit fontScale="92500" lnSpcReduction="20000"/>
          </a:bodyPr>
          <a:lstStyle/>
          <a:p>
            <a:pPr marL="269875" indent="-269875" algn="l" rtl="0" fontAlgn="base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 of the admission team:</a:t>
            </a:r>
          </a:p>
          <a:p>
            <a:pPr marL="269875" indent="-269875" algn="l" rtl="0" fontAlgn="base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admission staff are located on leve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 10 reception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9875" indent="-269875" algn="l" rtl="0" fontAlgn="base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Kazi Jolly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kazi.jolly@cdu.edu.au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; </a:t>
            </a:r>
          </a:p>
          <a:p>
            <a:pPr marL="269875" indent="-269875" algn="l" rtl="0" fontAlgn="base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Theresha Chrisshanti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theresha.chrisshanti@cdu.edu.au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; </a:t>
            </a:r>
          </a:p>
          <a:p>
            <a:pPr marL="269875" indent="-269875" algn="l" rtl="0" fontAlgn="base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Nausheen Alam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nausheen.alam@cdu.edu.au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9875" indent="-269875"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Call: 0280474100</a:t>
            </a:r>
          </a:p>
          <a:p>
            <a:pPr marL="269875" indent="-269875" algn="l" rtl="0" fontAlgn="base"/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269875" indent="-269875"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All other support: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</a:p>
          <a:p>
            <a:pPr marL="269875" indent="-269875" algn="l" rtl="0" fontAlgn="base"/>
            <a:r>
              <a:rPr lang="en-AU" b="0" i="0" u="sng" strike="noStrike" dirty="0">
                <a:solidFill>
                  <a:srgbClr val="201545"/>
                </a:solidFill>
                <a:effectLst/>
                <a:latin typeface="Calibri Light"/>
                <a:cs typeface="Calibri Light"/>
                <a:hlinkClick r:id="rId5"/>
              </a:rPr>
              <a:t>https://www.cdu.edu.au/current-students</a:t>
            </a:r>
            <a:endParaRPr lang="en-AU" b="0" i="0" dirty="0"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F3D92-4783-4036-8C15-9372344E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01645"/>
                </a:solidFill>
                <a:effectLst/>
                <a:latin typeface="Calibri" panose="020F0502020204030204" pitchFamily="34" charset="0"/>
              </a:rPr>
              <a:t>How to get support from Admission team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EF2B-8239-4A7F-8251-8EAE8D7A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466B5C-7230-4FAA-9136-26B424CA344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396240" lvl="1" indent="0">
              <a:buNone/>
            </a:pPr>
            <a:r>
              <a:rPr lang="en-US" b="1" dirty="0">
                <a:cs typeface="Calibri Light"/>
              </a:rPr>
              <a:t>Working hard, Being focused on your studies and Good attendance is the key to success! </a:t>
            </a:r>
          </a:p>
          <a:p>
            <a:pPr marL="396240" lvl="1" indent="0">
              <a:buNone/>
            </a:pPr>
            <a:endParaRPr lang="en-US" dirty="0">
              <a:highlight>
                <a:srgbClr val="FFFF00"/>
              </a:highlight>
              <a:cs typeface="Calibri Light" panose="020F0302020204030204"/>
            </a:endParaRPr>
          </a:p>
          <a:p>
            <a:pPr marL="0" indent="0">
              <a:buNone/>
            </a:pPr>
            <a:endParaRPr lang="en-AU" dirty="0">
              <a:cs typeface="Calibri Light" panose="020F03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F3D92-4783-4036-8C15-9372344E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Best!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EF2B-8239-4A7F-8251-8EAE8D7A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BF89B-089A-FE40-9477-DC20683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C7C2D8-E559-2443-9B44-50463E37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7" y="2176771"/>
            <a:ext cx="8591106" cy="789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u="none" strike="noStrike" dirty="0">
                <a:solidFill>
                  <a:srgbClr val="201645"/>
                </a:solidFill>
                <a:effectLst/>
                <a:latin typeface="Calibri"/>
                <a:cs typeface="Calibri"/>
              </a:rPr>
              <a:t>Associate Professor Niusha Shafiabady</a:t>
            </a:r>
            <a:br>
              <a:rPr lang="en-US" b="1" i="0" u="none" strike="noStrike" dirty="0">
                <a:solidFill>
                  <a:srgbClr val="201645"/>
                </a:solidFill>
                <a:effectLst/>
                <a:latin typeface="Calibri"/>
                <a:cs typeface="Calibri"/>
              </a:rPr>
            </a:br>
            <a:r>
              <a:rPr lang="en-AU" sz="4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T:   +61 2 8047 4147</a:t>
            </a:r>
            <a:br>
              <a:rPr lang="en-AU" sz="4900" dirty="0">
                <a:solidFill>
                  <a:srgbClr val="6F6F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4900" dirty="0">
                <a:solidFill>
                  <a:srgbClr val="6F6F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AU" sz="49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AU" sz="49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AU" sz="4900" u="sng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niusha.shafiabady@cdu.edu.au</a:t>
            </a:r>
            <a:endParaRPr lang="en-US" sz="4900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32DE-793D-2C4D-8CBB-C100D70A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09B36E3-D11B-4B83-9698-BB6671A421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6214A11E-9687-4E7A-9613-D7D65337B2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4818" y="1740477"/>
            <a:ext cx="2777836" cy="2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89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B7233-7DDC-A1EA-313F-03AE02D4FF4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3" y="1268015"/>
            <a:ext cx="8211620" cy="3831089"/>
          </a:xfrm>
        </p:spPr>
        <p:txBody>
          <a:bodyPr>
            <a:normAutofit lnSpcReduction="10000"/>
          </a:bodyPr>
          <a:lstStyle/>
          <a:p>
            <a:pPr marL="269875" indent="-269875" algn="l" rtl="0" fontAlgn="base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admission staff are located on leve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 10 reception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9875" indent="-269875" algn="l" rtl="0" fontAlgn="base">
              <a:lnSpc>
                <a:spcPct val="15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Kazi Jolly 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kazi.jolly@cdu.edu.au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; </a:t>
            </a:r>
          </a:p>
          <a:p>
            <a:pPr marL="269875" indent="-269875" algn="l" rtl="0" fontAlgn="base">
              <a:lnSpc>
                <a:spcPct val="15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Theresha Chrisshanti 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theresha.chrisshanti@cdu.edu.au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; </a:t>
            </a:r>
          </a:p>
          <a:p>
            <a:pPr marL="269875" indent="-269875" algn="l" rtl="0" fontAlgn="base">
              <a:lnSpc>
                <a:spcPct val="15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Nausheen Alam 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nausheen.alam@cdu.edu.au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9875" indent="-269875" algn="l" rtl="0" fontAlgn="base">
              <a:lnSpc>
                <a:spcPct val="150000"/>
              </a:lnSpc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Call: 0280474100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2C4E-CCBF-0439-BA17-A97EA3E0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and Enrollment Support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A4FB-BE9D-7A57-AFD9-86272CAF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1F1A9-D6FA-46E8-A2DB-C15175F3AA7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AU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www</a:t>
            </a:r>
            <a:r>
              <a:rPr lang="en-AU" b="0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: https://www.cdu.edu.au/student-central</a:t>
            </a:r>
            <a:r>
              <a:rPr lang="en-US" b="0" i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</a:p>
          <a:p>
            <a:pPr marL="0" indent="0" fontAlgn="base">
              <a:buNone/>
            </a:pPr>
            <a:r>
              <a:rPr lang="en-GB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E: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 student.central@cdu.edu.au</a:t>
            </a:r>
            <a:r>
              <a:rPr lang="en-AU" b="0" i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  <a:br>
              <a:rPr lang="en-AU" b="0" i="0">
                <a:effectLst/>
                <a:latin typeface="Calibri Light" panose="020F0302020204030204" pitchFamily="34" charset="0"/>
              </a:rPr>
            </a:br>
            <a:r>
              <a:rPr lang="en-GB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FAQs: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 Ask CDU</a:t>
            </a:r>
            <a:r>
              <a:rPr lang="en-AU" b="0" i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  <a:br>
              <a:rPr lang="en-AU" b="0" i="0">
                <a:effectLst/>
                <a:latin typeface="Calibri Light" panose="020F0302020204030204" pitchFamily="34" charset="0"/>
              </a:rPr>
            </a:br>
            <a:r>
              <a:rPr lang="en-AU" b="1">
                <a:ea typeface="+mj-lt"/>
                <a:cs typeface="+mj-lt"/>
              </a:rPr>
              <a:t>1800</a:t>
            </a:r>
            <a:r>
              <a:rPr lang="en-AU" b="1">
                <a:latin typeface="Calibri Light"/>
                <a:cs typeface="Calibri Light"/>
              </a:rPr>
              <a:t> 061 963</a:t>
            </a:r>
            <a:r>
              <a:rPr lang="en-GB" b="1">
                <a:solidFill>
                  <a:srgbClr val="000000"/>
                </a:solidFill>
                <a:latin typeface="Calibri Light"/>
                <a:cs typeface="Calibri Light"/>
              </a:rPr>
              <a:t> 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(freecall)</a:t>
            </a:r>
            <a:r>
              <a:rPr lang="en-AU" b="0" i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  <a:br>
              <a:rPr lang="en-AU" b="0" i="0">
                <a:effectLst/>
                <a:latin typeface="Calibri Light" panose="020F0302020204030204" pitchFamily="34" charset="0"/>
              </a:rPr>
            </a:br>
            <a:r>
              <a:rPr lang="en-GB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Mon - Thurs: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 8:30am - 4pm</a:t>
            </a:r>
            <a:r>
              <a:rPr lang="en-AU" b="0" i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  <a:br>
              <a:rPr lang="en-AU" b="0" i="0">
                <a:effectLst/>
                <a:latin typeface="Calibri Light" panose="020F0302020204030204" pitchFamily="34" charset="0"/>
              </a:rPr>
            </a:br>
            <a:r>
              <a:rPr lang="en-GB" b="1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Friday: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 8:30am - 3pm</a:t>
            </a:r>
            <a:endParaRPr lang="en-AU" b="0" i="0">
              <a:solidFill>
                <a:srgbClr val="000000"/>
              </a:solidFill>
              <a:effectLst/>
              <a:latin typeface="Segoe UI"/>
              <a:cs typeface="Segoe UI"/>
            </a:endParaRPr>
          </a:p>
          <a:p>
            <a:pPr marL="269875" indent="-269875"/>
            <a:endParaRPr lang="en-AU">
              <a:cs typeface="Calibri Light" panose="020F03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5D47AB-5AB4-4ED8-8374-28B35278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201645"/>
                </a:solidFill>
                <a:effectLst/>
                <a:latin typeface="Calibri" panose="020F0502020204030204" pitchFamily="34" charset="0"/>
              </a:rPr>
              <a:t>Student Central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9314-469C-447D-AB81-3DA486DD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42B0-463A-5EFF-CA41-AFA93603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3280552"/>
          </a:xfrm>
        </p:spPr>
        <p:txBody>
          <a:bodyPr>
            <a:normAutofit/>
          </a:bodyPr>
          <a:lstStyle/>
          <a:p>
            <a:r>
              <a:rPr lang="en-US" sz="3600" dirty="0"/>
              <a:t>You are going to study one of these courses:</a:t>
            </a:r>
            <a:br>
              <a:rPr lang="en-US" sz="3600" dirty="0"/>
            </a:br>
            <a:r>
              <a:rPr lang="en-US" sz="3600" dirty="0"/>
              <a:t>Master of Data Science, Master of IT (CS), Master of IT (IS) and Master of Project Management  </a:t>
            </a:r>
            <a:br>
              <a:rPr lang="en-US" sz="3600" dirty="0"/>
            </a:br>
            <a:endParaRPr lang="en-AU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8FE1C-7447-46B3-C8E5-ADB8677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5ADA-AA54-4182-5C9C-3EEE7E63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units offered in Summer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36BBF-0C6F-7F8C-1380-1B4D8034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609324D-9F84-6FC0-25E8-09B01BBDBF00}"/>
              </a:ext>
            </a:extLst>
          </p:cNvPr>
          <p:cNvSpPr txBox="1">
            <a:spLocks/>
          </p:cNvSpPr>
          <p:nvPr/>
        </p:nvSpPr>
        <p:spPr>
          <a:xfrm>
            <a:off x="402571" y="1378864"/>
            <a:ext cx="8211620" cy="3398762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en-US" dirty="0">
                <a:cs typeface="Calibri Light" panose="020F0302020204030204"/>
              </a:rPr>
              <a:t>PRT 551 (two slots Wed and Thursday morning)</a:t>
            </a:r>
          </a:p>
          <a:p>
            <a:pPr marL="269875" indent="-269875"/>
            <a:r>
              <a:rPr lang="en-US" dirty="0">
                <a:cs typeface="Calibri Light" panose="020F0302020204030204"/>
              </a:rPr>
              <a:t>HIT137  (two slots Wed and Thursday afternoon)</a:t>
            </a:r>
          </a:p>
          <a:p>
            <a:pPr marL="269875" indent="-269875"/>
            <a:endParaRPr lang="en-AU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797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1BDA4-9B7A-F854-DE51-249CCCC0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7" y="201730"/>
            <a:ext cx="7362077" cy="78995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Course: Master of 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F744-52E0-B410-690B-12DFF14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C56DC-D817-4F8A-9107-C8339692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64" y="793336"/>
            <a:ext cx="6098929" cy="43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1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1BDA4-9B7A-F854-DE51-249CCCC0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7" y="201730"/>
            <a:ext cx="7362077" cy="789958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Course: Master of IT (CS)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F744-52E0-B410-690B-12DFF14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95297-C8DB-41E6-2B25-A3C4244A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49" y="852830"/>
            <a:ext cx="6000702" cy="42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U Colours">
      <a:dk1>
        <a:srgbClr val="000000"/>
      </a:dk1>
      <a:lt1>
        <a:srgbClr val="FFFFFF"/>
      </a:lt1>
      <a:dk2>
        <a:srgbClr val="EFBD47"/>
      </a:dk2>
      <a:lt2>
        <a:srgbClr val="201645"/>
      </a:lt2>
      <a:accent1>
        <a:srgbClr val="D55C19"/>
      </a:accent1>
      <a:accent2>
        <a:srgbClr val="A71930"/>
      </a:accent2>
      <a:accent3>
        <a:srgbClr val="6D2C41"/>
      </a:accent3>
      <a:accent4>
        <a:srgbClr val="A0CFEB"/>
      </a:accent4>
      <a:accent5>
        <a:srgbClr val="71CE9B"/>
      </a:accent5>
      <a:accent6>
        <a:srgbClr val="007987"/>
      </a:accent6>
      <a:hlink>
        <a:srgbClr val="201545"/>
      </a:hlink>
      <a:folHlink>
        <a:srgbClr val="71CE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f56d84-99d9-44da-afea-840d059560aa" xsi:nil="true"/>
    <lcf76f155ced4ddcb4097134ff3c332f xmlns="2239632d-f556-44fe-85b0-33f12dac7e9f">
      <Terms xmlns="http://schemas.microsoft.com/office/infopath/2007/PartnerControls"/>
    </lcf76f155ced4ddcb4097134ff3c332f>
    <SharedWithUsers xmlns="15f56d84-99d9-44da-afea-840d059560aa">
      <UserInfo>
        <DisplayName>Sachini Gamage</DisplayName>
        <AccountId>357</AccountId>
        <AccountType/>
      </UserInfo>
      <UserInfo>
        <DisplayName>Dionisia Lambrinidis</DisplayName>
        <AccountId>286</AccountId>
        <AccountType/>
      </UserInfo>
      <UserInfo>
        <DisplayName>Kristine Evans</DisplayName>
        <AccountId>165</AccountId>
        <AccountType/>
      </UserInfo>
    </SharedWithUsers>
    <Status xmlns="2239632d-f556-44fe-85b0-33f12dac7e9f" xsi:nil="true"/>
    <Area xmlns="2239632d-f556-44fe-85b0-33f12dac7e9f" xsi:nil="true"/>
    <Month xmlns="2239632d-f556-44fe-85b0-33f12dac7e9f" xsi:nil="true"/>
    <Content xmlns="2239632d-f556-44fe-85b0-33f12dac7e9f" xsi:nil="true"/>
    <Year xmlns="2239632d-f556-44fe-85b0-33f12dac7e9f">2023</Year>
    <Event xmlns="2239632d-f556-44fe-85b0-33f12dac7e9f" xsi:nil="true"/>
    <Library_x0020_Name xmlns="15f56d84-99d9-44da-afea-840d059560aa">Marketing, Event &amp; Prizegiving</Library_x0020_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573E80447A14A9BFE713CED994F42" ma:contentTypeVersion="32" ma:contentTypeDescription="Create a new document." ma:contentTypeScope="" ma:versionID="bff4a547e5082e866be2d383c3c13d0f">
  <xsd:schema xmlns:xsd="http://www.w3.org/2001/XMLSchema" xmlns:xs="http://www.w3.org/2001/XMLSchema" xmlns:p="http://schemas.microsoft.com/office/2006/metadata/properties" xmlns:ns2="2239632d-f556-44fe-85b0-33f12dac7e9f" xmlns:ns3="15f56d84-99d9-44da-afea-840d059560aa" targetNamespace="http://schemas.microsoft.com/office/2006/metadata/properties" ma:root="true" ma:fieldsID="9ffb531073a38192daafe2564f688ba8" ns2:_="" ns3:_="">
    <xsd:import namespace="2239632d-f556-44fe-85b0-33f12dac7e9f"/>
    <xsd:import namespace="15f56d84-99d9-44da-afea-840d059560aa"/>
    <xsd:element name="properties">
      <xsd:complexType>
        <xsd:sequence>
          <xsd:element name="documentManagement">
            <xsd:complexType>
              <xsd:all>
                <xsd:element ref="ns2:Area" minOccurs="0"/>
                <xsd:element ref="ns2:Content" minOccurs="0"/>
                <xsd:element ref="ns2:Status" minOccurs="0"/>
                <xsd:element ref="ns2:Ye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onth" minOccurs="0"/>
                <xsd:element ref="ns2:MediaServiceLocation" minOccurs="0"/>
                <xsd:element ref="ns2:Event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3:Library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9632d-f556-44fe-85b0-33f12dac7e9f" elementFormDefault="qualified">
    <xsd:import namespace="http://schemas.microsoft.com/office/2006/documentManagement/types"/>
    <xsd:import namespace="http://schemas.microsoft.com/office/infopath/2007/PartnerControls"/>
    <xsd:element name="Area" ma:index="4" nillable="true" ma:displayName="Area" ma:description="Prizes" ma:internalName="Area" ma:readOnly="false">
      <xsd:simpleType>
        <xsd:restriction base="dms:Text">
          <xsd:maxLength value="255"/>
        </xsd:restriction>
      </xsd:simpleType>
    </xsd:element>
    <xsd:element name="Content" ma:index="5" nillable="true" ma:displayName="Content" ma:description="Photos&#10;Process Funds Collection " ma:internalName="Content" ma:readOnly="false">
      <xsd:simpleType>
        <xsd:restriction base="dms:Text">
          <xsd:maxLength value="255"/>
        </xsd:restriction>
      </xsd:simpleType>
    </xsd:element>
    <xsd:element name="Status" ma:index="6" nillable="true" ma:displayName="Status" ma:format="Dropdown" ma:internalName="Status" ma:readOnly="false">
      <xsd:simpleType>
        <xsd:restriction base="dms:Choice">
          <xsd:enumeration value="Finalised"/>
          <xsd:enumeration value="In Progress"/>
        </xsd:restriction>
      </xsd:simpleType>
    </xsd:element>
    <xsd:element name="Year" ma:index="7" nillable="true" ma:displayName="Year" ma:format="Dropdown" ma:internalName="Yea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onth" ma:index="17" nillable="true" ma:displayName="Month" ma:internalName="Month" ma:readOnly="false" ma:percentage="FALSE">
      <xsd:simpleType>
        <xsd:restriction base="dms:Number"/>
      </xsd:simpleType>
    </xsd:element>
    <xsd:element name="MediaServiceLocation" ma:index="18" nillable="true" ma:displayName="Location" ma:description="" ma:internalName="MediaServiceLocation" ma:readOnly="true">
      <xsd:simpleType>
        <xsd:restriction base="dms:Text"/>
      </xsd:simpleType>
    </xsd:element>
    <xsd:element name="Event" ma:index="19" nillable="true" ma:displayName="Event" ma:format="Dropdown" ma:internalName="Event" ma:readOnly="false">
      <xsd:simpleType>
        <xsd:restriction base="dms:Choice">
          <xsd:enumeration value="Prize Giving"/>
          <xsd:enumeration value="Careers Fair"/>
          <xsd:enumeration value="College Awards"/>
          <xsd:enumeration value="CDU Open Day"/>
          <xsd:enumeration value="General Catering"/>
          <xsd:enumeration value="Consumables"/>
          <xsd:enumeration value="Orientation"/>
          <xsd:enumeration value="Student Support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5a206b-fc84-4f46-8343-fed2d1d57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56d84-99d9-44da-afea-840d05956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966b40c-7101-46ec-85a6-c078f79d20a6}" ma:internalName="TaxCatchAll" ma:showField="CatchAllData" ma:web="15f56d84-99d9-44da-afea-840d05956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ibrary_x0020_Name" ma:index="29" nillable="true" ma:displayName="Library Name" ma:default="Marketing, Event &amp; Prizegiving" ma:description="This site column is used for archiving each library." ma:format="Dropdown" ma:internalName="Library_x0020_Name">
      <xsd:simpleType>
        <xsd:restriction base="dms:Choice">
          <xsd:enumeration value="Operation and Quality Team"/>
          <xsd:enumeration value="Asset &amp; Equipment"/>
          <xsd:enumeration value="Facilities"/>
          <xsd:enumeration value="Fieldwork &amp; Travel"/>
          <xsd:enumeration value="Finance"/>
          <xsd:enumeration value="FST Photos"/>
          <xsd:enumeration value="Diversity &amp; Inclusion"/>
          <xsd:enumeration value="HR"/>
          <xsd:enumeration value="HR Confidential"/>
          <xsd:enumeration value="Network of Indigenous Partnerships"/>
          <xsd:enumeration value="Planning Day"/>
          <xsd:enumeration value="WHS"/>
          <xsd:enumeration value="Team Managers"/>
          <xsd:enumeration value="Accreditation"/>
          <xsd:enumeration value="Exam Submission"/>
          <xsd:enumeration value="Learnline Project"/>
          <xsd:enumeration value="Marketing, Event &amp; Prizegiving"/>
          <xsd:enumeration value="Placements"/>
          <xsd:enumeration value="Quality"/>
          <xsd:enumeration value="SP Guides &amp; Project Material"/>
          <xsd:enumeration value="Technical Services Team"/>
          <xsd:enumeration value="Technical Services Team Confidential"/>
          <xsd:enumeration value="Faculty Executive"/>
          <xsd:enumeration value="Corporate Licences &amp; Memberships"/>
          <xsd:enumeration value="Contracts &amp; Agreement"/>
          <xsd:enumeration value="Faculty Common"/>
          <xsd:enumeration value="FST Learning &amp; Teaching"/>
          <xsd:enumeration value="Governance"/>
          <xsd:enumeration value="External"/>
          <xsd:enumeration value="Projects and Funding"/>
          <xsd:enumeration value="Engineering"/>
          <xsd:enumeration value="Industry Engagement"/>
          <xsd:enumeration value="ARP"/>
          <xsd:enumeration value="Engineers Australia Accreditation 2022"/>
          <xsd:enumeration value="Engineering Management"/>
          <xsd:enumeration value="ERI"/>
          <xsd:enumeration value="ERI Instruments"/>
          <xsd:enumeration value="ERI Research"/>
          <xsd:enumeration value="IT"/>
          <xsd:enumeration value="IT Code Fair"/>
          <xsd:enumeration value="IT Management"/>
          <xsd:enumeration value="IT Internal Accreditation"/>
          <xsd:enumeration value="IT External Accreditation"/>
          <xsd:enumeration value="IT Sydney"/>
          <xsd:enumeration value="RIEL"/>
          <xsd:enumeration value="Resear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161D0-B19C-4E35-BD9C-D438B6EEF1E8}">
  <ds:schemaRefs>
    <ds:schemaRef ds:uri="http://purl.org/dc/elements/1.1/"/>
    <ds:schemaRef ds:uri="2239632d-f556-44fe-85b0-33f12dac7e9f"/>
    <ds:schemaRef ds:uri="http://schemas.microsoft.com/office/2006/metadata/properties"/>
    <ds:schemaRef ds:uri="15f56d84-99d9-44da-afea-840d059560a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24DF35-56B1-40FD-85E4-B4AD9AFA0D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70423-1979-49A9-B574-C50A4C51C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9632d-f556-44fe-85b0-33f12dac7e9f"/>
    <ds:schemaRef ds:uri="15f56d84-99d9-44da-afea-840d05956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2752</TotalTime>
  <Words>542</Words>
  <Application>Microsoft Office PowerPoint</Application>
  <PresentationFormat>On-screen Show (16:9)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Wingdings</vt:lpstr>
      <vt:lpstr>Office Theme</vt:lpstr>
      <vt:lpstr>Welcome to Faculty of Science and Technology Sydney Campus​</vt:lpstr>
      <vt:lpstr>PowerPoint Presentation</vt:lpstr>
      <vt:lpstr>Associate Professor Niusha Shafiabady T:   +61 2 8047 4147 E:   niusha.shafiabady@cdu.edu.au</vt:lpstr>
      <vt:lpstr>Admission and Enrollment Support </vt:lpstr>
      <vt:lpstr>Student Central</vt:lpstr>
      <vt:lpstr>You are going to study one of these courses: Master of Data Science, Master of IT (CS), Master of IT (IS) and Master of Project Management   </vt:lpstr>
      <vt:lpstr>The two units offered in Summer</vt:lpstr>
      <vt:lpstr>Course: Master of DS</vt:lpstr>
      <vt:lpstr>Course: Master of IT (CS)</vt:lpstr>
      <vt:lpstr>Course: Master of IT (IS)</vt:lpstr>
      <vt:lpstr>Course: Master of Project Management </vt:lpstr>
      <vt:lpstr>How you will learn </vt:lpstr>
      <vt:lpstr>Assessments</vt:lpstr>
      <vt:lpstr>Library, L&amp;L &amp; Learnline tools</vt:lpstr>
      <vt:lpstr>Placements</vt:lpstr>
      <vt:lpstr>Important Dates / Don't forget!</vt:lpstr>
      <vt:lpstr>How to get support from Admission team</vt:lpstr>
      <vt:lpstr>All the Best!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Darwin University</dc:creator>
  <cp:lastModifiedBy>Dionisia Lambrinidis</cp:lastModifiedBy>
  <cp:revision>15</cp:revision>
  <dcterms:created xsi:type="dcterms:W3CDTF">2019-09-19T00:05:54Z</dcterms:created>
  <dcterms:modified xsi:type="dcterms:W3CDTF">2024-02-07T06:15:53Z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0x010100C60573E80447A14A9BFE713CED994F42</vt:lpwstr>
  </property>
  <property fmtid="{D5CDD505-2E9C-101B-9397-08002B2CF9AE}" pid="3" name="MediaServiceImageTags">
    <vt:lpwstr/>
  </property>
</Properties>
</file>